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handoutMasterIdLst>
    <p:handoutMasterId r:id="rId67"/>
  </p:handoutMasterIdLst>
  <p:sldIdLst>
    <p:sldId id="256" r:id="rId2"/>
    <p:sldId id="275" r:id="rId3"/>
    <p:sldId id="276" r:id="rId4"/>
    <p:sldId id="286" r:id="rId5"/>
    <p:sldId id="291" r:id="rId6"/>
    <p:sldId id="292" r:id="rId7"/>
    <p:sldId id="293" r:id="rId8"/>
    <p:sldId id="294" r:id="rId9"/>
    <p:sldId id="326" r:id="rId10"/>
    <p:sldId id="327" r:id="rId11"/>
    <p:sldId id="328" r:id="rId12"/>
    <p:sldId id="295" r:id="rId13"/>
    <p:sldId id="296" r:id="rId14"/>
    <p:sldId id="297" r:id="rId15"/>
    <p:sldId id="298" r:id="rId16"/>
    <p:sldId id="299" r:id="rId17"/>
    <p:sldId id="329" r:id="rId18"/>
    <p:sldId id="301" r:id="rId19"/>
    <p:sldId id="350" r:id="rId20"/>
    <p:sldId id="331" r:id="rId21"/>
    <p:sldId id="348" r:id="rId22"/>
    <p:sldId id="333" r:id="rId23"/>
    <p:sldId id="334" r:id="rId24"/>
    <p:sldId id="349" r:id="rId25"/>
    <p:sldId id="335" r:id="rId26"/>
    <p:sldId id="337" r:id="rId27"/>
    <p:sldId id="336" r:id="rId28"/>
    <p:sldId id="330" r:id="rId29"/>
    <p:sldId id="290" r:id="rId30"/>
    <p:sldId id="283" r:id="rId31"/>
    <p:sldId id="338" r:id="rId32"/>
    <p:sldId id="302" r:id="rId33"/>
    <p:sldId id="332" r:id="rId34"/>
    <p:sldId id="303" r:id="rId35"/>
    <p:sldId id="274" r:id="rId36"/>
    <p:sldId id="305" r:id="rId37"/>
    <p:sldId id="306" r:id="rId38"/>
    <p:sldId id="339" r:id="rId39"/>
    <p:sldId id="307" r:id="rId40"/>
    <p:sldId id="308" r:id="rId41"/>
    <p:sldId id="309" r:id="rId42"/>
    <p:sldId id="310" r:id="rId43"/>
    <p:sldId id="311" r:id="rId44"/>
    <p:sldId id="312" r:id="rId45"/>
    <p:sldId id="313" r:id="rId46"/>
    <p:sldId id="314" r:id="rId47"/>
    <p:sldId id="315" r:id="rId48"/>
    <p:sldId id="344" r:id="rId49"/>
    <p:sldId id="317" r:id="rId50"/>
    <p:sldId id="341" r:id="rId51"/>
    <p:sldId id="343" r:id="rId52"/>
    <p:sldId id="342" r:id="rId53"/>
    <p:sldId id="347" r:id="rId54"/>
    <p:sldId id="345" r:id="rId55"/>
    <p:sldId id="316" r:id="rId56"/>
    <p:sldId id="318" r:id="rId57"/>
    <p:sldId id="319" r:id="rId58"/>
    <p:sldId id="320" r:id="rId59"/>
    <p:sldId id="321" r:id="rId60"/>
    <p:sldId id="346" r:id="rId61"/>
    <p:sldId id="322" r:id="rId62"/>
    <p:sldId id="323" r:id="rId63"/>
    <p:sldId id="324" r:id="rId64"/>
    <p:sldId id="27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59" autoAdjust="0"/>
    <p:restoredTop sz="94626"/>
  </p:normalViewPr>
  <p:slideViewPr>
    <p:cSldViewPr snapToGrid="0">
      <p:cViewPr varScale="1">
        <p:scale>
          <a:sx n="114" d="100"/>
          <a:sy n="114" d="100"/>
        </p:scale>
        <p:origin x="318" y="114"/>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diagrams/_rels/data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54A65A-0824-4770-8540-35D77E217E99}" type="doc">
      <dgm:prSet loTypeId="urn:microsoft.com/office/officeart/2005/8/layout/matrix2" loCatId="matrix" qsTypeId="urn:microsoft.com/office/officeart/2005/8/quickstyle/simple1" qsCatId="simple" csTypeId="urn:microsoft.com/office/officeart/2005/8/colors/accent1_2" csCatId="accent1"/>
      <dgm:spPr/>
      <dgm:t>
        <a:bodyPr/>
        <a:lstStyle/>
        <a:p>
          <a:endParaRPr lang="en-US"/>
        </a:p>
      </dgm:t>
    </dgm:pt>
    <dgm:pt modelId="{A583139C-9060-4F0E-B17E-27640E49075B}">
      <dgm:prSet/>
      <dgm:spPr/>
      <dgm:t>
        <a:bodyPr/>
        <a:lstStyle/>
        <a:p>
          <a:r>
            <a:rPr lang="en-US" b="1" i="0" dirty="0"/>
            <a:t>Player choice:</a:t>
          </a:r>
          <a:r>
            <a:rPr lang="en-US" b="0" i="0" dirty="0"/>
            <a:t> Giving players meaningful choices and the freedom to make decisions can lead to more engaging and </a:t>
          </a:r>
          <a:r>
            <a:rPr lang="en-US" b="0" i="0" dirty="0" err="1"/>
            <a:t>replayable</a:t>
          </a:r>
          <a:r>
            <a:rPr lang="en-US" b="0" i="0" dirty="0"/>
            <a:t> experiences.</a:t>
          </a:r>
          <a:endParaRPr lang="en-US" dirty="0"/>
        </a:p>
      </dgm:t>
    </dgm:pt>
    <dgm:pt modelId="{F2334F34-963D-42D7-9E34-805014AFEA66}" type="parTrans" cxnId="{CF3E83D2-9F44-49AD-A4AD-95AE1CDEA8DB}">
      <dgm:prSet/>
      <dgm:spPr/>
      <dgm:t>
        <a:bodyPr/>
        <a:lstStyle/>
        <a:p>
          <a:endParaRPr lang="en-US"/>
        </a:p>
      </dgm:t>
    </dgm:pt>
    <dgm:pt modelId="{5787A8E8-E5C5-45AB-900D-87BA5B719E94}" type="sibTrans" cxnId="{CF3E83D2-9F44-49AD-A4AD-95AE1CDEA8DB}">
      <dgm:prSet/>
      <dgm:spPr/>
      <dgm:t>
        <a:bodyPr/>
        <a:lstStyle/>
        <a:p>
          <a:endParaRPr lang="en-US"/>
        </a:p>
      </dgm:t>
    </dgm:pt>
    <dgm:pt modelId="{C9E2CC75-5E21-47A4-A685-AF36E726F9A4}">
      <dgm:prSet/>
      <dgm:spPr/>
      <dgm:t>
        <a:bodyPr/>
        <a:lstStyle/>
        <a:p>
          <a:r>
            <a:rPr lang="en-US" b="1" i="0"/>
            <a:t>Clear goals: </a:t>
          </a:r>
          <a:r>
            <a:rPr lang="en-US" b="0" i="0"/>
            <a:t>Providing players with clear goals and objectives helps guide their actions and maintain their interest.</a:t>
          </a:r>
          <a:endParaRPr lang="en-US"/>
        </a:p>
      </dgm:t>
    </dgm:pt>
    <dgm:pt modelId="{ACB61579-204F-43E1-86EB-E066EA278A65}" type="parTrans" cxnId="{0ABB25EC-ECBE-48F3-8DCA-97120673099D}">
      <dgm:prSet/>
      <dgm:spPr/>
      <dgm:t>
        <a:bodyPr/>
        <a:lstStyle/>
        <a:p>
          <a:endParaRPr lang="en-US"/>
        </a:p>
      </dgm:t>
    </dgm:pt>
    <dgm:pt modelId="{4E766091-EE7E-4A8B-8601-F0285E132439}" type="sibTrans" cxnId="{0ABB25EC-ECBE-48F3-8DCA-97120673099D}">
      <dgm:prSet/>
      <dgm:spPr/>
      <dgm:t>
        <a:bodyPr/>
        <a:lstStyle/>
        <a:p>
          <a:endParaRPr lang="en-US"/>
        </a:p>
      </dgm:t>
    </dgm:pt>
    <dgm:pt modelId="{4D97B3A5-0145-4001-8919-824C7E7E9608}">
      <dgm:prSet/>
      <dgm:spPr/>
      <dgm:t>
        <a:bodyPr/>
        <a:lstStyle/>
        <a:p>
          <a:r>
            <a:rPr lang="en-US" b="1" i="0" dirty="0"/>
            <a:t>Challenge and progression: </a:t>
          </a:r>
          <a:r>
            <a:rPr lang="en-US" b="0" i="0" dirty="0"/>
            <a:t>Balancing the difficulty of a game and gradually increasing challenges can keep players engaged and motivated</a:t>
          </a:r>
          <a:r>
            <a:rPr lang="tr-TR" b="0" i="0" dirty="0"/>
            <a:t>.</a:t>
          </a:r>
          <a:endParaRPr lang="en-US" dirty="0"/>
        </a:p>
      </dgm:t>
    </dgm:pt>
    <dgm:pt modelId="{17E7922D-6646-453C-9D47-A22D653B2C48}" type="parTrans" cxnId="{5113B398-3D5E-4078-A802-835232CBD18C}">
      <dgm:prSet/>
      <dgm:spPr/>
      <dgm:t>
        <a:bodyPr/>
        <a:lstStyle/>
        <a:p>
          <a:endParaRPr lang="en-US"/>
        </a:p>
      </dgm:t>
    </dgm:pt>
    <dgm:pt modelId="{72A07952-044B-4B66-9540-3C61F664C0AB}" type="sibTrans" cxnId="{5113B398-3D5E-4078-A802-835232CBD18C}">
      <dgm:prSet/>
      <dgm:spPr/>
      <dgm:t>
        <a:bodyPr/>
        <a:lstStyle/>
        <a:p>
          <a:endParaRPr lang="en-US"/>
        </a:p>
      </dgm:t>
    </dgm:pt>
    <dgm:pt modelId="{CA250EFA-532A-467B-9569-8533CE233BA3}">
      <dgm:prSet/>
      <dgm:spPr/>
      <dgm:t>
        <a:bodyPr/>
        <a:lstStyle/>
        <a:p>
          <a:r>
            <a:rPr lang="en-US" b="1" i="0" dirty="0"/>
            <a:t>Feedback and rewards: </a:t>
          </a:r>
          <a:r>
            <a:rPr lang="en-US" b="0" i="0" dirty="0"/>
            <a:t>Offering feedback on players' actions and rewarding their progress can create a sense of accomplishment and encourage continued play."</a:t>
          </a:r>
          <a:endParaRPr lang="en-US" dirty="0"/>
        </a:p>
      </dgm:t>
    </dgm:pt>
    <dgm:pt modelId="{687A3B50-D0F4-4E3A-A1A7-77256E2DCB92}" type="parTrans" cxnId="{AE60BE2D-F83F-43CE-AE91-C32BF1BAEC22}">
      <dgm:prSet/>
      <dgm:spPr/>
      <dgm:t>
        <a:bodyPr/>
        <a:lstStyle/>
        <a:p>
          <a:endParaRPr lang="en-US"/>
        </a:p>
      </dgm:t>
    </dgm:pt>
    <dgm:pt modelId="{BA8E9D67-CADF-4AC3-BF6F-B3865C36981F}" type="sibTrans" cxnId="{AE60BE2D-F83F-43CE-AE91-C32BF1BAEC22}">
      <dgm:prSet/>
      <dgm:spPr/>
      <dgm:t>
        <a:bodyPr/>
        <a:lstStyle/>
        <a:p>
          <a:endParaRPr lang="en-US"/>
        </a:p>
      </dgm:t>
    </dgm:pt>
    <dgm:pt modelId="{07C59C7C-8492-4DD8-8A16-7E06FCD4475B}" type="pres">
      <dgm:prSet presAssocID="{3454A65A-0824-4770-8540-35D77E217E99}" presName="matrix" presStyleCnt="0">
        <dgm:presLayoutVars>
          <dgm:chMax val="1"/>
          <dgm:dir/>
          <dgm:resizeHandles val="exact"/>
        </dgm:presLayoutVars>
      </dgm:prSet>
      <dgm:spPr/>
    </dgm:pt>
    <dgm:pt modelId="{5987059B-5B43-4E8E-B28F-ADB4F9257DBB}" type="pres">
      <dgm:prSet presAssocID="{3454A65A-0824-4770-8540-35D77E217E99}" presName="axisShape" presStyleLbl="bgShp" presStyleIdx="0" presStyleCnt="1"/>
      <dgm:spPr/>
    </dgm:pt>
    <dgm:pt modelId="{BB4DE9EA-21D2-418F-8A91-43A4534CA55F}" type="pres">
      <dgm:prSet presAssocID="{3454A65A-0824-4770-8540-35D77E217E99}" presName="rect1" presStyleLbl="node1" presStyleIdx="0" presStyleCnt="4">
        <dgm:presLayoutVars>
          <dgm:chMax val="0"/>
          <dgm:chPref val="0"/>
          <dgm:bulletEnabled val="1"/>
        </dgm:presLayoutVars>
      </dgm:prSet>
      <dgm:spPr/>
    </dgm:pt>
    <dgm:pt modelId="{B98D09DF-8F76-40DB-8936-AB3493FFE5A7}" type="pres">
      <dgm:prSet presAssocID="{3454A65A-0824-4770-8540-35D77E217E99}" presName="rect2" presStyleLbl="node1" presStyleIdx="1" presStyleCnt="4">
        <dgm:presLayoutVars>
          <dgm:chMax val="0"/>
          <dgm:chPref val="0"/>
          <dgm:bulletEnabled val="1"/>
        </dgm:presLayoutVars>
      </dgm:prSet>
      <dgm:spPr/>
    </dgm:pt>
    <dgm:pt modelId="{7F6CF6F6-1B39-4C59-A30A-B6ABB4A6356C}" type="pres">
      <dgm:prSet presAssocID="{3454A65A-0824-4770-8540-35D77E217E99}" presName="rect3" presStyleLbl="node1" presStyleIdx="2" presStyleCnt="4">
        <dgm:presLayoutVars>
          <dgm:chMax val="0"/>
          <dgm:chPref val="0"/>
          <dgm:bulletEnabled val="1"/>
        </dgm:presLayoutVars>
      </dgm:prSet>
      <dgm:spPr/>
    </dgm:pt>
    <dgm:pt modelId="{F4502154-BDF4-4996-B13A-4D2B87737D25}" type="pres">
      <dgm:prSet presAssocID="{3454A65A-0824-4770-8540-35D77E217E99}" presName="rect4" presStyleLbl="node1" presStyleIdx="3" presStyleCnt="4">
        <dgm:presLayoutVars>
          <dgm:chMax val="0"/>
          <dgm:chPref val="0"/>
          <dgm:bulletEnabled val="1"/>
        </dgm:presLayoutVars>
      </dgm:prSet>
      <dgm:spPr/>
    </dgm:pt>
  </dgm:ptLst>
  <dgm:cxnLst>
    <dgm:cxn modelId="{AE60BE2D-F83F-43CE-AE91-C32BF1BAEC22}" srcId="{3454A65A-0824-4770-8540-35D77E217E99}" destId="{CA250EFA-532A-467B-9569-8533CE233BA3}" srcOrd="3" destOrd="0" parTransId="{687A3B50-D0F4-4E3A-A1A7-77256E2DCB92}" sibTransId="{BA8E9D67-CADF-4AC3-BF6F-B3865C36981F}"/>
    <dgm:cxn modelId="{A36D9355-53DC-464E-9233-65A299E5DC68}" type="presOf" srcId="{A583139C-9060-4F0E-B17E-27640E49075B}" destId="{BB4DE9EA-21D2-418F-8A91-43A4534CA55F}" srcOrd="0" destOrd="0" presId="urn:microsoft.com/office/officeart/2005/8/layout/matrix2"/>
    <dgm:cxn modelId="{200B018F-15E1-42B5-8491-B1C24C113618}" type="presOf" srcId="{CA250EFA-532A-467B-9569-8533CE233BA3}" destId="{F4502154-BDF4-4996-B13A-4D2B87737D25}" srcOrd="0" destOrd="0" presId="urn:microsoft.com/office/officeart/2005/8/layout/matrix2"/>
    <dgm:cxn modelId="{5113B398-3D5E-4078-A802-835232CBD18C}" srcId="{3454A65A-0824-4770-8540-35D77E217E99}" destId="{4D97B3A5-0145-4001-8919-824C7E7E9608}" srcOrd="2" destOrd="0" parTransId="{17E7922D-6646-453C-9D47-A22D653B2C48}" sibTransId="{72A07952-044B-4B66-9540-3C61F664C0AB}"/>
    <dgm:cxn modelId="{75D1509F-7E95-43A6-8F8F-4DDF8487B019}" type="presOf" srcId="{C9E2CC75-5E21-47A4-A685-AF36E726F9A4}" destId="{B98D09DF-8F76-40DB-8936-AB3493FFE5A7}" srcOrd="0" destOrd="0" presId="urn:microsoft.com/office/officeart/2005/8/layout/matrix2"/>
    <dgm:cxn modelId="{A00CBCA2-7305-439B-A1C1-81D8906C4923}" type="presOf" srcId="{3454A65A-0824-4770-8540-35D77E217E99}" destId="{07C59C7C-8492-4DD8-8A16-7E06FCD4475B}" srcOrd="0" destOrd="0" presId="urn:microsoft.com/office/officeart/2005/8/layout/matrix2"/>
    <dgm:cxn modelId="{F54010A9-E83C-4152-A444-877FF15CE5B0}" type="presOf" srcId="{4D97B3A5-0145-4001-8919-824C7E7E9608}" destId="{7F6CF6F6-1B39-4C59-A30A-B6ABB4A6356C}" srcOrd="0" destOrd="0" presId="urn:microsoft.com/office/officeart/2005/8/layout/matrix2"/>
    <dgm:cxn modelId="{CF3E83D2-9F44-49AD-A4AD-95AE1CDEA8DB}" srcId="{3454A65A-0824-4770-8540-35D77E217E99}" destId="{A583139C-9060-4F0E-B17E-27640E49075B}" srcOrd="0" destOrd="0" parTransId="{F2334F34-963D-42D7-9E34-805014AFEA66}" sibTransId="{5787A8E8-E5C5-45AB-900D-87BA5B719E94}"/>
    <dgm:cxn modelId="{0ABB25EC-ECBE-48F3-8DCA-97120673099D}" srcId="{3454A65A-0824-4770-8540-35D77E217E99}" destId="{C9E2CC75-5E21-47A4-A685-AF36E726F9A4}" srcOrd="1" destOrd="0" parTransId="{ACB61579-204F-43E1-86EB-E066EA278A65}" sibTransId="{4E766091-EE7E-4A8B-8601-F0285E132439}"/>
    <dgm:cxn modelId="{F69BC3A8-0194-4C10-98D0-2E56E1AB83E3}" type="presParOf" srcId="{07C59C7C-8492-4DD8-8A16-7E06FCD4475B}" destId="{5987059B-5B43-4E8E-B28F-ADB4F9257DBB}" srcOrd="0" destOrd="0" presId="urn:microsoft.com/office/officeart/2005/8/layout/matrix2"/>
    <dgm:cxn modelId="{B1E45A5B-0648-4AD9-A5E6-FB3E8CB78A8C}" type="presParOf" srcId="{07C59C7C-8492-4DD8-8A16-7E06FCD4475B}" destId="{BB4DE9EA-21D2-418F-8A91-43A4534CA55F}" srcOrd="1" destOrd="0" presId="urn:microsoft.com/office/officeart/2005/8/layout/matrix2"/>
    <dgm:cxn modelId="{C4BE253B-777D-4086-80E7-2801C4873A45}" type="presParOf" srcId="{07C59C7C-8492-4DD8-8A16-7E06FCD4475B}" destId="{B98D09DF-8F76-40DB-8936-AB3493FFE5A7}" srcOrd="2" destOrd="0" presId="urn:microsoft.com/office/officeart/2005/8/layout/matrix2"/>
    <dgm:cxn modelId="{9861A7E6-FB70-4594-A8E5-EB60A1A65919}" type="presParOf" srcId="{07C59C7C-8492-4DD8-8A16-7E06FCD4475B}" destId="{7F6CF6F6-1B39-4C59-A30A-B6ABB4A6356C}" srcOrd="3" destOrd="0" presId="urn:microsoft.com/office/officeart/2005/8/layout/matrix2"/>
    <dgm:cxn modelId="{8E32822B-B6D0-474D-873F-327850F64DED}" type="presParOf" srcId="{07C59C7C-8492-4DD8-8A16-7E06FCD4475B}" destId="{F4502154-BDF4-4996-B13A-4D2B87737D2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The type of shadows cast by the light source, such as hard or soft shadows.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tr-TR" sz="2000" b="0" i="0" dirty="0">
              <a:latin typeface="Avenir Next LT Pro" panose="020B0504020202020204" pitchFamily="34" charset="77"/>
            </a:rPr>
            <a:t>COLOR</a:t>
          </a:r>
          <a:endParaRPr lang="en-US" sz="2000" b="0" i="0" dirty="0">
            <a:latin typeface="Avenir Next LT Pro" panose="020B0504020202020204" pitchFamily="34" charset="77"/>
          </a:endParaRP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The color of the light emitted by the light source</a:t>
          </a:r>
          <a:endParaRPr lang="en-US" b="1" i="0" dirty="0">
            <a:latin typeface="Avenir Next LT Pro" panose="020B0504020202020204" pitchFamily="34" charset="77"/>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tr-TR" sz="2000" b="0" i="0" dirty="0">
              <a:latin typeface="Avenir Next LT Pro" panose="020B0504020202020204" pitchFamily="34" charset="77"/>
            </a:rPr>
            <a:t>INTENSITY</a:t>
          </a:r>
          <a:endParaRPr lang="en-US" sz="2000" b="0" i="0" dirty="0">
            <a:latin typeface="Avenir Next LT Pro" panose="020B0504020202020204" pitchFamily="34" charset="77"/>
          </a:endParaRP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The brightness of the light</a:t>
          </a:r>
          <a:endParaRPr lang="en-US" b="1" i="0" dirty="0">
            <a:latin typeface="Avenir Next LT Pro" panose="020B0504020202020204" pitchFamily="34" charset="77"/>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 The distance the light travels from the light source.</a:t>
          </a:r>
          <a:endParaRPr lang="en-US" b="1" i="0" dirty="0">
            <a:latin typeface="Avenir Next LT Pro" panose="020B0504020202020204" pitchFamily="34" charset="77"/>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tr-TR" sz="2000" b="0" i="0" dirty="0">
              <a:latin typeface="Avenir Next LT Pro" panose="020B0504020202020204" pitchFamily="34" charset="77"/>
            </a:rPr>
            <a:t>SHADOWS</a:t>
          </a:r>
          <a:endParaRPr lang="en-US" sz="2000" b="0" i="0" dirty="0">
            <a:latin typeface="Avenir Next LT Pro" panose="020B0504020202020204" pitchFamily="34" charset="77"/>
          </a:endParaRP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tr-TR" sz="2000" b="0" i="0" dirty="0">
              <a:latin typeface="Avenir Next LT Pro" panose="020B0504020202020204" pitchFamily="34" charset="77"/>
            </a:rPr>
            <a:t>RANGE</a:t>
          </a:r>
          <a:endParaRPr lang="en-US" sz="2000" b="0" i="0" dirty="0">
            <a:latin typeface="Avenir Next LT Pro" panose="020B0504020202020204" pitchFamily="34" charset="77"/>
          </a:endParaRP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0" presStyleCnt="4" custLinFactNeighborX="-77" custLinFactNeighborY="546">
        <dgm:presLayoutVars>
          <dgm:chMax val="0"/>
          <dgm:chPref val="0"/>
        </dgm:presLayoutVars>
      </dgm:prSet>
      <dgm:spPr/>
    </dgm:pt>
    <dgm:pt modelId="{4FEB85EB-D046-4CDB-8A62-BBCE260C4490}" type="pres">
      <dgm:prSet presAssocID="{B1AFA1AF-0FF8-45B3-A6D0-0E255A2F637D}" presName="desTx" presStyleLbl="alignAccFollowNode1" presStyleIdx="0" presStyleCnt="4"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1" presStyleCnt="4" custLinFactNeighborX="-685" custLinFactNeighborY="1">
        <dgm:presLayoutVars>
          <dgm:chMax val="0"/>
          <dgm:chPref val="0"/>
        </dgm:presLayoutVars>
      </dgm:prSet>
      <dgm:spPr/>
    </dgm:pt>
    <dgm:pt modelId="{6B5FE59C-B471-448A-AA7A-B526DCC4D4CA}" type="pres">
      <dgm:prSet presAssocID="{E9682B4F-0217-4B50-923E-C104AA24290F}" presName="desTx" presStyleLbl="alignAccFollowNode1" presStyleIdx="1" presStyleCnt="4" custScaleY="154421"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2" presStyleCnt="4" custLinFactNeighborX="-2284" custLinFactNeighborY="-2283">
        <dgm:presLayoutVars>
          <dgm:chMax val="0"/>
          <dgm:chPref val="0"/>
        </dgm:presLayoutVars>
      </dgm:prSet>
      <dgm:spPr/>
    </dgm:pt>
    <dgm:pt modelId="{C42A8BDE-B838-475D-AFDE-17B60D744AB6}" type="pres">
      <dgm:prSet presAssocID="{4F85505A-81B6-4FDA-A144-900B71DAD946}" presName="desTx" presStyleLbl="alignAccFollowNode1" presStyleIdx="2" presStyleCnt="4"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3" presStyleCnt="4">
        <dgm:presLayoutVars>
          <dgm:chMax val="0"/>
          <dgm:chPref val="0"/>
        </dgm:presLayoutVars>
      </dgm:prSet>
      <dgm:spPr/>
    </dgm:pt>
    <dgm:pt modelId="{C8429E68-36DD-4F6A-A2F4-7CCDADCEFAD1}" type="pres">
      <dgm:prSet presAssocID="{A2322D3A-7AC2-4C5C-9D7E-EAB2313D47D4}" presName="desTx" presStyleLbl="alignAccFollowNode1" presStyleIdx="3" presStyleCnt="4" custScaleY="146837" custLinFactNeighborY="30596">
        <dgm:presLayoutVars/>
      </dgm:prSet>
      <dgm:spPr/>
    </dgm:pt>
  </dgm:ptLst>
  <dgm:cxnLst>
    <dgm:cxn modelId="{F28D7702-2FC3-49BD-BB13-C989E5EE622A}" srcId="{0DD8915E-DC14-41D6-9BB5-F49E1C265163}" destId="{B1AFA1AF-0FF8-45B3-A6D0-0E255A2F637D}" srcOrd="0" destOrd="0" parTransId="{10C68AF5-481C-45AA-A216-8BBBB04515B9}" sibTransId="{88649F7A-400B-4056-965D-C9AC0B3AD942}"/>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2"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1" destOrd="0" parTransId="{E0F6C4AF-9BBB-4698-91D7-F9AE3EACBD5D}" sibTransId="{B8632E42-D7EB-4C31-877E-6F1B2801851A}"/>
    <dgm:cxn modelId="{179FAFCF-F878-464E-A8A6-1185EFA0E380}" srcId="{0DD8915E-DC14-41D6-9BB5-F49E1C265163}" destId="{A2322D3A-7AC2-4C5C-9D7E-EAB2313D47D4}" srcOrd="3"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86FF1107-69E9-4310-A0D8-2BF61292A72B}" type="presParOf" srcId="{E4B4F7C4-5024-45F0-9FD7-C5068A1AE6C4}" destId="{C6650FDC-3601-45F5-9125-6E3F90A53F8A}" srcOrd="0"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1" destOrd="0" presId="urn:microsoft.com/office/officeart/2016/7/layout/HorizontalActionList"/>
    <dgm:cxn modelId="{F5BE37E3-59D0-4D56-B08C-9B1D93695802}" type="presParOf" srcId="{E4B4F7C4-5024-45F0-9FD7-C5068A1AE6C4}" destId="{BB2E4F65-C461-40C3-BC82-6A29AA851F44}" srcOrd="2"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3" destOrd="0" presId="urn:microsoft.com/office/officeart/2016/7/layout/HorizontalActionList"/>
    <dgm:cxn modelId="{F7DEAAC8-FCAD-4F6B-92BD-91B8342F3277}" type="presParOf" srcId="{E4B4F7C4-5024-45F0-9FD7-C5068A1AE6C4}" destId="{1A7C3045-2DAF-4A19-82DB-79436B2E4575}" srcOrd="4"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5" destOrd="0" presId="urn:microsoft.com/office/officeart/2016/7/layout/HorizontalActionList"/>
    <dgm:cxn modelId="{2608DA2F-9259-4A20-98D1-9A5F5780B66F}" type="presParOf" srcId="{E4B4F7C4-5024-45F0-9FD7-C5068A1AE6C4}" destId="{647B2244-AC3A-441A-A6FB-6136FA04F429}" srcOrd="6"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A9C7896-2100-4FD2-973D-C111219FE7C3}" type="doc">
      <dgm:prSet loTypeId="urn:microsoft.com/office/officeart/2005/8/layout/hierarchy1" loCatId="hierarchy" qsTypeId="urn:microsoft.com/office/officeart/2005/8/quickstyle/simple4" qsCatId="simple" csTypeId="urn:microsoft.com/office/officeart/2005/8/colors/accent2_2" csCatId="accent2"/>
      <dgm:spPr/>
      <dgm:t>
        <a:bodyPr/>
        <a:lstStyle/>
        <a:p>
          <a:endParaRPr lang="en-US"/>
        </a:p>
      </dgm:t>
    </dgm:pt>
    <dgm:pt modelId="{60661D8F-A631-4006-BC81-D2DFC73519E2}">
      <dgm:prSet/>
      <dgm:spPr/>
      <dgm:t>
        <a:bodyPr/>
        <a:lstStyle/>
        <a:p>
          <a:r>
            <a:rPr lang="en-US" b="0" i="0" dirty="0"/>
            <a:t>Unity also allows you to create custom shaders using different approaches:</a:t>
          </a:r>
          <a:endParaRPr lang="en-US" dirty="0"/>
        </a:p>
      </dgm:t>
    </dgm:pt>
    <dgm:pt modelId="{2B53BF99-8692-4DBC-97F7-2751F2D49FC2}" type="parTrans" cxnId="{22F8A9C0-54BD-4755-9099-C8EEF5DE7873}">
      <dgm:prSet/>
      <dgm:spPr/>
      <dgm:t>
        <a:bodyPr/>
        <a:lstStyle/>
        <a:p>
          <a:endParaRPr lang="en-US"/>
        </a:p>
      </dgm:t>
    </dgm:pt>
    <dgm:pt modelId="{A94B882C-3EC2-44A7-BBB7-6A293E48391F}" type="sibTrans" cxnId="{22F8A9C0-54BD-4755-9099-C8EEF5DE7873}">
      <dgm:prSet/>
      <dgm:spPr/>
      <dgm:t>
        <a:bodyPr/>
        <a:lstStyle/>
        <a:p>
          <a:endParaRPr lang="en-US"/>
        </a:p>
      </dgm:t>
    </dgm:pt>
    <dgm:pt modelId="{23AB43B8-3161-47F3-9609-41E7FB4DB731}">
      <dgm:prSet/>
      <dgm:spPr/>
      <dgm:t>
        <a:bodyPr/>
        <a:lstStyle/>
        <a:p>
          <a:r>
            <a:rPr lang="en-US" b="1" i="0" dirty="0" err="1"/>
            <a:t>ShaderLab</a:t>
          </a:r>
          <a:r>
            <a:rPr lang="en-US" b="1" i="0" dirty="0"/>
            <a:t>: </a:t>
          </a:r>
          <a:r>
            <a:rPr lang="en-US" b="0" i="0" dirty="0"/>
            <a:t>Unity's shader scripting language that allows you to create shaders using code. </a:t>
          </a:r>
          <a:r>
            <a:rPr lang="en-US" b="0" i="0" dirty="0" err="1"/>
            <a:t>ShaderLab</a:t>
          </a:r>
          <a:r>
            <a:rPr lang="en-US" b="0" i="0" dirty="0"/>
            <a:t> scripts define the behavior of shaders through a combination of properties, sub-shaders, and shader passes.</a:t>
          </a:r>
          <a:endParaRPr lang="en-US" dirty="0"/>
        </a:p>
      </dgm:t>
    </dgm:pt>
    <dgm:pt modelId="{82781B93-E50D-475E-B455-0EB4CF4A3B3F}" type="parTrans" cxnId="{92C18180-EDDC-411B-B196-0E3642672ED6}">
      <dgm:prSet/>
      <dgm:spPr/>
      <dgm:t>
        <a:bodyPr/>
        <a:lstStyle/>
        <a:p>
          <a:endParaRPr lang="en-US"/>
        </a:p>
      </dgm:t>
    </dgm:pt>
    <dgm:pt modelId="{15406995-A385-4E56-AAEB-A5D489BBA8B1}" type="sibTrans" cxnId="{92C18180-EDDC-411B-B196-0E3642672ED6}">
      <dgm:prSet/>
      <dgm:spPr/>
      <dgm:t>
        <a:bodyPr/>
        <a:lstStyle/>
        <a:p>
          <a:endParaRPr lang="en-US"/>
        </a:p>
      </dgm:t>
    </dgm:pt>
    <dgm:pt modelId="{3BB6373E-0248-4518-A5B6-540274905A80}">
      <dgm:prSet/>
      <dgm:spPr/>
      <dgm:t>
        <a:bodyPr/>
        <a:lstStyle/>
        <a:p>
          <a:r>
            <a:rPr lang="en-US" b="1" i="0" dirty="0"/>
            <a:t>Shader Graph</a:t>
          </a:r>
          <a:r>
            <a:rPr lang="en-US" b="0" i="0" dirty="0"/>
            <a:t>: A visual node-based editor available in Unity's Scriptable Render Pipelines (SRP), such as the Universal Render Pipeline (URP) and the High Definition Render Pipeline (HDRP). Shader Graph enables you to create custom shaders without the need for coding, making it more accessible for artists and designers.</a:t>
          </a:r>
          <a:endParaRPr lang="en-US" dirty="0"/>
        </a:p>
      </dgm:t>
    </dgm:pt>
    <dgm:pt modelId="{E0B9C7AA-F2A5-412B-8DD6-0ACEB96F7D4D}" type="parTrans" cxnId="{5DD915BA-23E3-41B1-9B4E-4283983C01E5}">
      <dgm:prSet/>
      <dgm:spPr/>
      <dgm:t>
        <a:bodyPr/>
        <a:lstStyle/>
        <a:p>
          <a:endParaRPr lang="en-US"/>
        </a:p>
      </dgm:t>
    </dgm:pt>
    <dgm:pt modelId="{64E0E8B5-B7AA-4879-A765-2CA9DDC217AC}" type="sibTrans" cxnId="{5DD915BA-23E3-41B1-9B4E-4283983C01E5}">
      <dgm:prSet/>
      <dgm:spPr/>
      <dgm:t>
        <a:bodyPr/>
        <a:lstStyle/>
        <a:p>
          <a:endParaRPr lang="en-US"/>
        </a:p>
      </dgm:t>
    </dgm:pt>
    <dgm:pt modelId="{938A5E41-B66B-47EB-9E72-5FEFEE0BE21D}" type="pres">
      <dgm:prSet presAssocID="{EA9C7896-2100-4FD2-973D-C111219FE7C3}" presName="hierChild1" presStyleCnt="0">
        <dgm:presLayoutVars>
          <dgm:chPref val="1"/>
          <dgm:dir/>
          <dgm:animOne val="branch"/>
          <dgm:animLvl val="lvl"/>
          <dgm:resizeHandles/>
        </dgm:presLayoutVars>
      </dgm:prSet>
      <dgm:spPr/>
    </dgm:pt>
    <dgm:pt modelId="{46E895ED-E730-44F1-8A56-A0F01749C684}" type="pres">
      <dgm:prSet presAssocID="{60661D8F-A631-4006-BC81-D2DFC73519E2}" presName="hierRoot1" presStyleCnt="0"/>
      <dgm:spPr/>
    </dgm:pt>
    <dgm:pt modelId="{670729FB-FB21-4540-B0C5-AC4DF3B0B9C9}" type="pres">
      <dgm:prSet presAssocID="{60661D8F-A631-4006-BC81-D2DFC73519E2}" presName="composite" presStyleCnt="0"/>
      <dgm:spPr/>
    </dgm:pt>
    <dgm:pt modelId="{6739A70D-9607-408B-8F5C-4398C4FE48C7}" type="pres">
      <dgm:prSet presAssocID="{60661D8F-A631-4006-BC81-D2DFC73519E2}" presName="background" presStyleLbl="node0" presStyleIdx="0" presStyleCnt="1"/>
      <dgm:spPr/>
    </dgm:pt>
    <dgm:pt modelId="{4A2B29FE-3DC6-46D1-9C74-AFEE5AC369DF}" type="pres">
      <dgm:prSet presAssocID="{60661D8F-A631-4006-BC81-D2DFC73519E2}" presName="text" presStyleLbl="fgAcc0" presStyleIdx="0" presStyleCnt="1">
        <dgm:presLayoutVars>
          <dgm:chPref val="3"/>
        </dgm:presLayoutVars>
      </dgm:prSet>
      <dgm:spPr/>
    </dgm:pt>
    <dgm:pt modelId="{8C733711-5841-49ED-9CBA-59DFF459A5E6}" type="pres">
      <dgm:prSet presAssocID="{60661D8F-A631-4006-BC81-D2DFC73519E2}" presName="hierChild2" presStyleCnt="0"/>
      <dgm:spPr/>
    </dgm:pt>
    <dgm:pt modelId="{45EE87D5-BE67-4EBC-BEBD-7B104ED32BAB}" type="pres">
      <dgm:prSet presAssocID="{82781B93-E50D-475E-B455-0EB4CF4A3B3F}" presName="Name10" presStyleLbl="parChTrans1D2" presStyleIdx="0" presStyleCnt="2"/>
      <dgm:spPr/>
    </dgm:pt>
    <dgm:pt modelId="{5876558F-D7E0-438F-9FF8-34B3E4A8A0CC}" type="pres">
      <dgm:prSet presAssocID="{23AB43B8-3161-47F3-9609-41E7FB4DB731}" presName="hierRoot2" presStyleCnt="0"/>
      <dgm:spPr/>
    </dgm:pt>
    <dgm:pt modelId="{220D6A02-C366-49BC-B844-E64D2B64DDB6}" type="pres">
      <dgm:prSet presAssocID="{23AB43B8-3161-47F3-9609-41E7FB4DB731}" presName="composite2" presStyleCnt="0"/>
      <dgm:spPr/>
    </dgm:pt>
    <dgm:pt modelId="{DD12DCFD-A35D-4980-B6D9-44978EFD47A4}" type="pres">
      <dgm:prSet presAssocID="{23AB43B8-3161-47F3-9609-41E7FB4DB731}" presName="background2" presStyleLbl="node2" presStyleIdx="0" presStyleCnt="2"/>
      <dgm:spPr/>
    </dgm:pt>
    <dgm:pt modelId="{BCB65678-8E70-4CF1-A31C-6895DB153C8D}" type="pres">
      <dgm:prSet presAssocID="{23AB43B8-3161-47F3-9609-41E7FB4DB731}" presName="text2" presStyleLbl="fgAcc2" presStyleIdx="0" presStyleCnt="2" custLinFactNeighborX="-755" custLinFactNeighborY="-79">
        <dgm:presLayoutVars>
          <dgm:chPref val="3"/>
        </dgm:presLayoutVars>
      </dgm:prSet>
      <dgm:spPr/>
    </dgm:pt>
    <dgm:pt modelId="{B57DAD0B-0DE6-4ED6-BA62-CBCF051224B9}" type="pres">
      <dgm:prSet presAssocID="{23AB43B8-3161-47F3-9609-41E7FB4DB731}" presName="hierChild3" presStyleCnt="0"/>
      <dgm:spPr/>
    </dgm:pt>
    <dgm:pt modelId="{AEE6752B-A893-4472-96A0-29B7F71B9426}" type="pres">
      <dgm:prSet presAssocID="{E0B9C7AA-F2A5-412B-8DD6-0ACEB96F7D4D}" presName="Name10" presStyleLbl="parChTrans1D2" presStyleIdx="1" presStyleCnt="2"/>
      <dgm:spPr/>
    </dgm:pt>
    <dgm:pt modelId="{62B72795-368B-464B-B34A-CAEE825647DF}" type="pres">
      <dgm:prSet presAssocID="{3BB6373E-0248-4518-A5B6-540274905A80}" presName="hierRoot2" presStyleCnt="0"/>
      <dgm:spPr/>
    </dgm:pt>
    <dgm:pt modelId="{5EEAEDFD-D2D3-4CDF-AF63-01FDDE1141D4}" type="pres">
      <dgm:prSet presAssocID="{3BB6373E-0248-4518-A5B6-540274905A80}" presName="composite2" presStyleCnt="0"/>
      <dgm:spPr/>
    </dgm:pt>
    <dgm:pt modelId="{F86CCFFD-EE83-4512-8A7B-DB8F0F68B350}" type="pres">
      <dgm:prSet presAssocID="{3BB6373E-0248-4518-A5B6-540274905A80}" presName="background2" presStyleLbl="node2" presStyleIdx="1" presStyleCnt="2"/>
      <dgm:spPr/>
    </dgm:pt>
    <dgm:pt modelId="{8D21BB9B-82D5-4322-9CAD-F81FA6218184}" type="pres">
      <dgm:prSet presAssocID="{3BB6373E-0248-4518-A5B6-540274905A80}" presName="text2" presStyleLbl="fgAcc2" presStyleIdx="1" presStyleCnt="2">
        <dgm:presLayoutVars>
          <dgm:chPref val="3"/>
        </dgm:presLayoutVars>
      </dgm:prSet>
      <dgm:spPr/>
    </dgm:pt>
    <dgm:pt modelId="{73EB0423-D33C-4F6B-9959-543958E5E335}" type="pres">
      <dgm:prSet presAssocID="{3BB6373E-0248-4518-A5B6-540274905A80}" presName="hierChild3" presStyleCnt="0"/>
      <dgm:spPr/>
    </dgm:pt>
  </dgm:ptLst>
  <dgm:cxnLst>
    <dgm:cxn modelId="{3353186D-50A4-40D0-A934-85F4D51B17B1}" type="presOf" srcId="{60661D8F-A631-4006-BC81-D2DFC73519E2}" destId="{4A2B29FE-3DC6-46D1-9C74-AFEE5AC369DF}" srcOrd="0" destOrd="0" presId="urn:microsoft.com/office/officeart/2005/8/layout/hierarchy1"/>
    <dgm:cxn modelId="{3520C57A-E6A2-460A-BA66-601CD9716A06}" type="presOf" srcId="{3BB6373E-0248-4518-A5B6-540274905A80}" destId="{8D21BB9B-82D5-4322-9CAD-F81FA6218184}" srcOrd="0" destOrd="0" presId="urn:microsoft.com/office/officeart/2005/8/layout/hierarchy1"/>
    <dgm:cxn modelId="{92C18180-EDDC-411B-B196-0E3642672ED6}" srcId="{60661D8F-A631-4006-BC81-D2DFC73519E2}" destId="{23AB43B8-3161-47F3-9609-41E7FB4DB731}" srcOrd="0" destOrd="0" parTransId="{82781B93-E50D-475E-B455-0EB4CF4A3B3F}" sibTransId="{15406995-A385-4E56-AAEB-A5D489BBA8B1}"/>
    <dgm:cxn modelId="{E46D0D8B-117C-46F1-BD9D-FC777D8FFEA7}" type="presOf" srcId="{E0B9C7AA-F2A5-412B-8DD6-0ACEB96F7D4D}" destId="{AEE6752B-A893-4472-96A0-29B7F71B9426}" srcOrd="0" destOrd="0" presId="urn:microsoft.com/office/officeart/2005/8/layout/hierarchy1"/>
    <dgm:cxn modelId="{19B7BB8C-1DB1-4879-BEE5-305F9DC5AFA0}" type="presOf" srcId="{82781B93-E50D-475E-B455-0EB4CF4A3B3F}" destId="{45EE87D5-BE67-4EBC-BEBD-7B104ED32BAB}" srcOrd="0" destOrd="0" presId="urn:microsoft.com/office/officeart/2005/8/layout/hierarchy1"/>
    <dgm:cxn modelId="{5DD915BA-23E3-41B1-9B4E-4283983C01E5}" srcId="{60661D8F-A631-4006-BC81-D2DFC73519E2}" destId="{3BB6373E-0248-4518-A5B6-540274905A80}" srcOrd="1" destOrd="0" parTransId="{E0B9C7AA-F2A5-412B-8DD6-0ACEB96F7D4D}" sibTransId="{64E0E8B5-B7AA-4879-A765-2CA9DDC217AC}"/>
    <dgm:cxn modelId="{22F8A9C0-54BD-4755-9099-C8EEF5DE7873}" srcId="{EA9C7896-2100-4FD2-973D-C111219FE7C3}" destId="{60661D8F-A631-4006-BC81-D2DFC73519E2}" srcOrd="0" destOrd="0" parTransId="{2B53BF99-8692-4DBC-97F7-2751F2D49FC2}" sibTransId="{A94B882C-3EC2-44A7-BBB7-6A293E48391F}"/>
    <dgm:cxn modelId="{5AFC61E6-0404-4E34-AD1D-8B41C2E2F43A}" type="presOf" srcId="{EA9C7896-2100-4FD2-973D-C111219FE7C3}" destId="{938A5E41-B66B-47EB-9E72-5FEFEE0BE21D}" srcOrd="0" destOrd="0" presId="urn:microsoft.com/office/officeart/2005/8/layout/hierarchy1"/>
    <dgm:cxn modelId="{224825F0-886B-405E-A412-4AEBB57A7BBA}" type="presOf" srcId="{23AB43B8-3161-47F3-9609-41E7FB4DB731}" destId="{BCB65678-8E70-4CF1-A31C-6895DB153C8D}" srcOrd="0" destOrd="0" presId="urn:microsoft.com/office/officeart/2005/8/layout/hierarchy1"/>
    <dgm:cxn modelId="{F97C850D-37EF-4E96-9955-326DE77D0701}" type="presParOf" srcId="{938A5E41-B66B-47EB-9E72-5FEFEE0BE21D}" destId="{46E895ED-E730-44F1-8A56-A0F01749C684}" srcOrd="0" destOrd="0" presId="urn:microsoft.com/office/officeart/2005/8/layout/hierarchy1"/>
    <dgm:cxn modelId="{8027A508-01D9-4531-95D4-91D4ABDEEABF}" type="presParOf" srcId="{46E895ED-E730-44F1-8A56-A0F01749C684}" destId="{670729FB-FB21-4540-B0C5-AC4DF3B0B9C9}" srcOrd="0" destOrd="0" presId="urn:microsoft.com/office/officeart/2005/8/layout/hierarchy1"/>
    <dgm:cxn modelId="{53D1ABC6-6F64-4361-9FC6-DE6477B8A9A8}" type="presParOf" srcId="{670729FB-FB21-4540-B0C5-AC4DF3B0B9C9}" destId="{6739A70D-9607-408B-8F5C-4398C4FE48C7}" srcOrd="0" destOrd="0" presId="urn:microsoft.com/office/officeart/2005/8/layout/hierarchy1"/>
    <dgm:cxn modelId="{1B12A50D-EFED-4F19-8A61-DDCD5EA55AC6}" type="presParOf" srcId="{670729FB-FB21-4540-B0C5-AC4DF3B0B9C9}" destId="{4A2B29FE-3DC6-46D1-9C74-AFEE5AC369DF}" srcOrd="1" destOrd="0" presId="urn:microsoft.com/office/officeart/2005/8/layout/hierarchy1"/>
    <dgm:cxn modelId="{61D5442C-A7EA-4114-91D7-D7211793AB1B}" type="presParOf" srcId="{46E895ED-E730-44F1-8A56-A0F01749C684}" destId="{8C733711-5841-49ED-9CBA-59DFF459A5E6}" srcOrd="1" destOrd="0" presId="urn:microsoft.com/office/officeart/2005/8/layout/hierarchy1"/>
    <dgm:cxn modelId="{85709C57-C9E4-4EE5-A0C9-5D9A04CE73A8}" type="presParOf" srcId="{8C733711-5841-49ED-9CBA-59DFF459A5E6}" destId="{45EE87D5-BE67-4EBC-BEBD-7B104ED32BAB}" srcOrd="0" destOrd="0" presId="urn:microsoft.com/office/officeart/2005/8/layout/hierarchy1"/>
    <dgm:cxn modelId="{EFD05C4E-6B0C-44C7-AA1D-6E60D90F0672}" type="presParOf" srcId="{8C733711-5841-49ED-9CBA-59DFF459A5E6}" destId="{5876558F-D7E0-438F-9FF8-34B3E4A8A0CC}" srcOrd="1" destOrd="0" presId="urn:microsoft.com/office/officeart/2005/8/layout/hierarchy1"/>
    <dgm:cxn modelId="{C7303BD8-908A-4275-962B-1F15C388AA3C}" type="presParOf" srcId="{5876558F-D7E0-438F-9FF8-34B3E4A8A0CC}" destId="{220D6A02-C366-49BC-B844-E64D2B64DDB6}" srcOrd="0" destOrd="0" presId="urn:microsoft.com/office/officeart/2005/8/layout/hierarchy1"/>
    <dgm:cxn modelId="{E6FEFD14-8F3D-4350-BDA7-015BF4732B49}" type="presParOf" srcId="{220D6A02-C366-49BC-B844-E64D2B64DDB6}" destId="{DD12DCFD-A35D-4980-B6D9-44978EFD47A4}" srcOrd="0" destOrd="0" presId="urn:microsoft.com/office/officeart/2005/8/layout/hierarchy1"/>
    <dgm:cxn modelId="{8AA3678B-04BB-454B-9B83-D0124596497D}" type="presParOf" srcId="{220D6A02-C366-49BC-B844-E64D2B64DDB6}" destId="{BCB65678-8E70-4CF1-A31C-6895DB153C8D}" srcOrd="1" destOrd="0" presId="urn:microsoft.com/office/officeart/2005/8/layout/hierarchy1"/>
    <dgm:cxn modelId="{08DBB445-94AE-4292-95A3-FF2EEE33E06D}" type="presParOf" srcId="{5876558F-D7E0-438F-9FF8-34B3E4A8A0CC}" destId="{B57DAD0B-0DE6-4ED6-BA62-CBCF051224B9}" srcOrd="1" destOrd="0" presId="urn:microsoft.com/office/officeart/2005/8/layout/hierarchy1"/>
    <dgm:cxn modelId="{D39C25D9-AB29-4D26-A07D-D6D785192F9B}" type="presParOf" srcId="{8C733711-5841-49ED-9CBA-59DFF459A5E6}" destId="{AEE6752B-A893-4472-96A0-29B7F71B9426}" srcOrd="2" destOrd="0" presId="urn:microsoft.com/office/officeart/2005/8/layout/hierarchy1"/>
    <dgm:cxn modelId="{A3E83F43-2D66-4215-832B-7766FDC18804}" type="presParOf" srcId="{8C733711-5841-49ED-9CBA-59DFF459A5E6}" destId="{62B72795-368B-464B-B34A-CAEE825647DF}" srcOrd="3" destOrd="0" presId="urn:microsoft.com/office/officeart/2005/8/layout/hierarchy1"/>
    <dgm:cxn modelId="{9EFE40B0-0995-4AE6-9D40-E67382285626}" type="presParOf" srcId="{62B72795-368B-464B-B34A-CAEE825647DF}" destId="{5EEAEDFD-D2D3-4CDF-AF63-01FDDE1141D4}" srcOrd="0" destOrd="0" presId="urn:microsoft.com/office/officeart/2005/8/layout/hierarchy1"/>
    <dgm:cxn modelId="{861B5227-CB92-4FDB-8C33-64A7B4FFC410}" type="presParOf" srcId="{5EEAEDFD-D2D3-4CDF-AF63-01FDDE1141D4}" destId="{F86CCFFD-EE83-4512-8A7B-DB8F0F68B350}" srcOrd="0" destOrd="0" presId="urn:microsoft.com/office/officeart/2005/8/layout/hierarchy1"/>
    <dgm:cxn modelId="{F345AD49-9506-46D6-A24D-A9BCBAB249BA}" type="presParOf" srcId="{5EEAEDFD-D2D3-4CDF-AF63-01FDDE1141D4}" destId="{8D21BB9B-82D5-4322-9CAD-F81FA6218184}" srcOrd="1" destOrd="0" presId="urn:microsoft.com/office/officeart/2005/8/layout/hierarchy1"/>
    <dgm:cxn modelId="{B55A4539-62F9-4ED2-BF3D-7283E41F4ABB}" type="presParOf" srcId="{62B72795-368B-464B-B34A-CAEE825647DF}" destId="{73EB0423-D33C-4F6B-9959-543958E5E33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9FED13-7AA5-4270-A5F5-8E2EF03E458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E93188A4-88C6-4EEA-98A0-A7F35C8A3E5D}">
      <dgm:prSet custT="1"/>
      <dgm:spPr/>
      <dgm:t>
        <a:bodyPr/>
        <a:lstStyle/>
        <a:p>
          <a:r>
            <a:rPr lang="tr-TR" sz="1800" b="0" i="0" dirty="0"/>
            <a:t>U</a:t>
          </a:r>
          <a:r>
            <a:rPr lang="en-US" sz="1800" b="0" i="0" dirty="0" err="1"/>
            <a:t>tilizing</a:t>
          </a:r>
          <a:r>
            <a:rPr lang="tr-TR" sz="1800" b="0" i="0" dirty="0"/>
            <a:t> lights,</a:t>
          </a:r>
          <a:r>
            <a:rPr lang="en-US" sz="1800" b="0" i="0" dirty="0"/>
            <a:t> fogs, skyboxes, shaders, and effects in Unity can greatly enhance </a:t>
          </a:r>
          <a:r>
            <a:rPr lang="tr-TR" sz="1800" b="0" i="0" dirty="0"/>
            <a:t>your game’s visual appeal and immersion</a:t>
          </a:r>
          <a:r>
            <a:rPr lang="en-US" sz="1800" b="0" i="0" dirty="0"/>
            <a:t>. </a:t>
          </a:r>
          <a:endParaRPr lang="en-US" sz="1800" dirty="0"/>
        </a:p>
      </dgm:t>
    </dgm:pt>
    <dgm:pt modelId="{8A297128-4B61-4F00-B4B1-C5E1C8A494B1}" type="parTrans" cxnId="{9CE13B2D-BED5-4197-AD3C-BDEAF527F59B}">
      <dgm:prSet/>
      <dgm:spPr/>
      <dgm:t>
        <a:bodyPr/>
        <a:lstStyle/>
        <a:p>
          <a:endParaRPr lang="en-US"/>
        </a:p>
      </dgm:t>
    </dgm:pt>
    <dgm:pt modelId="{7A8A7245-C244-482C-8142-9D75944E1765}" type="sibTrans" cxnId="{9CE13B2D-BED5-4197-AD3C-BDEAF527F59B}">
      <dgm:prSet/>
      <dgm:spPr/>
      <dgm:t>
        <a:bodyPr/>
        <a:lstStyle/>
        <a:p>
          <a:endParaRPr lang="en-US"/>
        </a:p>
      </dgm:t>
    </dgm:pt>
    <dgm:pt modelId="{831E9BEB-46B0-4863-8D47-9E50821BC283}">
      <dgm:prSet custT="1"/>
      <dgm:spPr/>
      <dgm:t>
        <a:bodyPr/>
        <a:lstStyle/>
        <a:p>
          <a:r>
            <a:rPr lang="en-US" sz="1800" b="0" i="0" dirty="0"/>
            <a:t>These elements, when used in conjunction with proper game design and level design, contribute to the overall success of your game. </a:t>
          </a:r>
          <a:endParaRPr lang="en-US" sz="1800" dirty="0"/>
        </a:p>
      </dgm:t>
    </dgm:pt>
    <dgm:pt modelId="{1289C03A-0C61-49CF-A76D-56A4D3FCA122}" type="parTrans" cxnId="{6726C6C3-6615-4245-8A94-EF07FA23485A}">
      <dgm:prSet/>
      <dgm:spPr/>
      <dgm:t>
        <a:bodyPr/>
        <a:lstStyle/>
        <a:p>
          <a:endParaRPr lang="en-US"/>
        </a:p>
      </dgm:t>
    </dgm:pt>
    <dgm:pt modelId="{C48832E6-9366-4EB4-852A-7480856B1882}" type="sibTrans" cxnId="{6726C6C3-6615-4245-8A94-EF07FA23485A}">
      <dgm:prSet/>
      <dgm:spPr/>
      <dgm:t>
        <a:bodyPr/>
        <a:lstStyle/>
        <a:p>
          <a:endParaRPr lang="en-US"/>
        </a:p>
      </dgm:t>
    </dgm:pt>
    <dgm:pt modelId="{3F9D7082-F278-4549-97A4-560008BB029E}">
      <dgm:prSet custT="1"/>
      <dgm:spPr/>
      <dgm:t>
        <a:bodyPr/>
        <a:lstStyle/>
        <a:p>
          <a:r>
            <a:rPr lang="en-US" sz="1800" b="0" i="0" dirty="0"/>
            <a:t>Remember to balance visual fidelity with performance, especially when targeting a variety of platforms and devices.</a:t>
          </a:r>
          <a:endParaRPr lang="en-US" sz="1800" dirty="0"/>
        </a:p>
      </dgm:t>
    </dgm:pt>
    <dgm:pt modelId="{AADEE75B-170F-496D-AB92-EB744259B203}" type="parTrans" cxnId="{7829F5A4-9F0A-4DDA-BE1E-C6CA3486BB15}">
      <dgm:prSet/>
      <dgm:spPr/>
      <dgm:t>
        <a:bodyPr/>
        <a:lstStyle/>
        <a:p>
          <a:endParaRPr lang="en-US"/>
        </a:p>
      </dgm:t>
    </dgm:pt>
    <dgm:pt modelId="{9E473C1A-5EC3-47D4-93FC-9FA7C0A74D5D}" type="sibTrans" cxnId="{7829F5A4-9F0A-4DDA-BE1E-C6CA3486BB15}">
      <dgm:prSet/>
      <dgm:spPr/>
      <dgm:t>
        <a:bodyPr/>
        <a:lstStyle/>
        <a:p>
          <a:endParaRPr lang="en-US"/>
        </a:p>
      </dgm:t>
    </dgm:pt>
    <dgm:pt modelId="{D07F0110-65A1-4E5F-8844-E30324C930BD}">
      <dgm:prSet custT="1"/>
      <dgm:spPr/>
      <dgm:t>
        <a:bodyPr/>
        <a:lstStyle/>
        <a:p>
          <a:r>
            <a:rPr lang="en-US" sz="1800" b="0" i="0" dirty="0"/>
            <a:t>Continuously experiment with different combinations of these features to discover unique visual styles and create memorable gaming experiences for your audience.</a:t>
          </a:r>
          <a:endParaRPr lang="en-US" sz="1800" dirty="0"/>
        </a:p>
      </dgm:t>
    </dgm:pt>
    <dgm:pt modelId="{4B5E3AD3-302A-48D5-8ACE-C59E8251E7A5}" type="parTrans" cxnId="{7D66CA71-3D22-4839-86CC-098CF8078D6E}">
      <dgm:prSet/>
      <dgm:spPr/>
      <dgm:t>
        <a:bodyPr/>
        <a:lstStyle/>
        <a:p>
          <a:endParaRPr lang="en-US"/>
        </a:p>
      </dgm:t>
    </dgm:pt>
    <dgm:pt modelId="{7E7CDD18-E022-425B-9F44-8BAE5E738485}" type="sibTrans" cxnId="{7D66CA71-3D22-4839-86CC-098CF8078D6E}">
      <dgm:prSet/>
      <dgm:spPr/>
      <dgm:t>
        <a:bodyPr/>
        <a:lstStyle/>
        <a:p>
          <a:endParaRPr lang="en-US"/>
        </a:p>
      </dgm:t>
    </dgm:pt>
    <dgm:pt modelId="{CB825896-1800-4C07-9266-DE3919EE8667}" type="pres">
      <dgm:prSet presAssocID="{E79FED13-7AA5-4270-A5F5-8E2EF03E4588}" presName="root" presStyleCnt="0">
        <dgm:presLayoutVars>
          <dgm:dir/>
          <dgm:resizeHandles val="exact"/>
        </dgm:presLayoutVars>
      </dgm:prSet>
      <dgm:spPr/>
    </dgm:pt>
    <dgm:pt modelId="{A5AA5447-B34C-43F1-BB50-CF797377B8B5}" type="pres">
      <dgm:prSet presAssocID="{E79FED13-7AA5-4270-A5F5-8E2EF03E4588}" presName="container" presStyleCnt="0">
        <dgm:presLayoutVars>
          <dgm:dir/>
          <dgm:resizeHandles val="exact"/>
        </dgm:presLayoutVars>
      </dgm:prSet>
      <dgm:spPr/>
    </dgm:pt>
    <dgm:pt modelId="{B1F2A27A-55B9-4EE4-8593-D5980CC3B422}" type="pres">
      <dgm:prSet presAssocID="{E93188A4-88C6-4EEA-98A0-A7F35C8A3E5D}" presName="compNode" presStyleCnt="0"/>
      <dgm:spPr/>
    </dgm:pt>
    <dgm:pt modelId="{4E295F01-DA91-4F3E-AA1F-B5F18B7EB82B}" type="pres">
      <dgm:prSet presAssocID="{E93188A4-88C6-4EEA-98A0-A7F35C8A3E5D}" presName="iconBgRect" presStyleLbl="bgShp" presStyleIdx="0" presStyleCnt="4"/>
      <dgm:spPr/>
    </dgm:pt>
    <dgm:pt modelId="{2065C08A-4FA1-46D3-B1B6-CEA94E850718}" type="pres">
      <dgm:prSet presAssocID="{E93188A4-88C6-4EEA-98A0-A7F35C8A3E5D}" presName="iconRect" presStyleLbl="node1" presStyleIdx="0" presStyleCnt="4" custLinFactNeighborX="-4798" custLinFactNeighborY="-302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ll scene"/>
        </a:ext>
      </dgm:extLst>
    </dgm:pt>
    <dgm:pt modelId="{FF66538C-F3A9-49D0-8E64-F031F334FEBB}" type="pres">
      <dgm:prSet presAssocID="{E93188A4-88C6-4EEA-98A0-A7F35C8A3E5D}" presName="spaceRect" presStyleCnt="0"/>
      <dgm:spPr/>
    </dgm:pt>
    <dgm:pt modelId="{B9AD8E8B-00B4-49A2-A13B-9712039E3C24}" type="pres">
      <dgm:prSet presAssocID="{E93188A4-88C6-4EEA-98A0-A7F35C8A3E5D}" presName="textRect" presStyleLbl="revTx" presStyleIdx="0" presStyleCnt="4">
        <dgm:presLayoutVars>
          <dgm:chMax val="1"/>
          <dgm:chPref val="1"/>
        </dgm:presLayoutVars>
      </dgm:prSet>
      <dgm:spPr/>
    </dgm:pt>
    <dgm:pt modelId="{CEE37AA6-F875-4DAD-870E-51231C38B47A}" type="pres">
      <dgm:prSet presAssocID="{7A8A7245-C244-482C-8142-9D75944E1765}" presName="sibTrans" presStyleLbl="sibTrans2D1" presStyleIdx="0" presStyleCnt="0"/>
      <dgm:spPr/>
    </dgm:pt>
    <dgm:pt modelId="{A2C51E3D-1F73-42AF-A7B9-B16C1E04E806}" type="pres">
      <dgm:prSet presAssocID="{831E9BEB-46B0-4863-8D47-9E50821BC283}" presName="compNode" presStyleCnt="0"/>
      <dgm:spPr/>
    </dgm:pt>
    <dgm:pt modelId="{85652576-186F-4407-8E38-B4287C7E02F8}" type="pres">
      <dgm:prSet presAssocID="{831E9BEB-46B0-4863-8D47-9E50821BC283}" presName="iconBgRect" presStyleLbl="bgShp" presStyleIdx="1" presStyleCnt="4"/>
      <dgm:spPr/>
    </dgm:pt>
    <dgm:pt modelId="{0035B321-4EE8-4ED7-8B94-E2D3E3658EC8}" type="pres">
      <dgm:prSet presAssocID="{831E9BEB-46B0-4863-8D47-9E50821BC28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book"/>
        </a:ext>
      </dgm:extLst>
    </dgm:pt>
    <dgm:pt modelId="{2F1F5B4D-7944-43E4-8EFC-AE95DF3D3853}" type="pres">
      <dgm:prSet presAssocID="{831E9BEB-46B0-4863-8D47-9E50821BC283}" presName="spaceRect" presStyleCnt="0"/>
      <dgm:spPr/>
    </dgm:pt>
    <dgm:pt modelId="{4A68FD5F-80D0-488D-A707-2A04120A0911}" type="pres">
      <dgm:prSet presAssocID="{831E9BEB-46B0-4863-8D47-9E50821BC283}" presName="textRect" presStyleLbl="revTx" presStyleIdx="1" presStyleCnt="4">
        <dgm:presLayoutVars>
          <dgm:chMax val="1"/>
          <dgm:chPref val="1"/>
        </dgm:presLayoutVars>
      </dgm:prSet>
      <dgm:spPr/>
    </dgm:pt>
    <dgm:pt modelId="{8F26C382-6E88-4ADE-AA37-ABDAB756FA23}" type="pres">
      <dgm:prSet presAssocID="{C48832E6-9366-4EB4-852A-7480856B1882}" presName="sibTrans" presStyleLbl="sibTrans2D1" presStyleIdx="0" presStyleCnt="0"/>
      <dgm:spPr/>
    </dgm:pt>
    <dgm:pt modelId="{560D6B70-6EA2-4EFD-957B-EF0ADAF4720F}" type="pres">
      <dgm:prSet presAssocID="{3F9D7082-F278-4549-97A4-560008BB029E}" presName="compNode" presStyleCnt="0"/>
      <dgm:spPr/>
    </dgm:pt>
    <dgm:pt modelId="{87C60DCE-8BF8-415A-9F6F-1EB615995EFE}" type="pres">
      <dgm:prSet presAssocID="{3F9D7082-F278-4549-97A4-560008BB029E}" presName="iconBgRect" presStyleLbl="bgShp" presStyleIdx="2" presStyleCnt="4"/>
      <dgm:spPr/>
    </dgm:pt>
    <dgm:pt modelId="{51AE1B1C-00B2-442A-BCFF-E6BEDB8F505C}" type="pres">
      <dgm:prSet presAssocID="{3F9D7082-F278-4549-97A4-560008BB02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215AECB8-0EB7-4F8A-9E0E-3340752E875A}" type="pres">
      <dgm:prSet presAssocID="{3F9D7082-F278-4549-97A4-560008BB029E}" presName="spaceRect" presStyleCnt="0"/>
      <dgm:spPr/>
    </dgm:pt>
    <dgm:pt modelId="{39E105F1-3A5B-465E-9D67-BAA28846099F}" type="pres">
      <dgm:prSet presAssocID="{3F9D7082-F278-4549-97A4-560008BB029E}" presName="textRect" presStyleLbl="revTx" presStyleIdx="2" presStyleCnt="4" custLinFactNeighborX="820" custLinFactNeighborY="-18043">
        <dgm:presLayoutVars>
          <dgm:chMax val="1"/>
          <dgm:chPref val="1"/>
        </dgm:presLayoutVars>
      </dgm:prSet>
      <dgm:spPr/>
    </dgm:pt>
    <dgm:pt modelId="{21C56753-E3EE-47CC-9538-FF100D10B52E}" type="pres">
      <dgm:prSet presAssocID="{9E473C1A-5EC3-47D4-93FC-9FA7C0A74D5D}" presName="sibTrans" presStyleLbl="sibTrans2D1" presStyleIdx="0" presStyleCnt="0"/>
      <dgm:spPr/>
    </dgm:pt>
    <dgm:pt modelId="{BD8D5994-0904-4B45-A0CD-94470B4FDD54}" type="pres">
      <dgm:prSet presAssocID="{D07F0110-65A1-4E5F-8844-E30324C930BD}" presName="compNode" presStyleCnt="0"/>
      <dgm:spPr/>
    </dgm:pt>
    <dgm:pt modelId="{01B3E613-2B7D-4356-828C-CA08E8EE712C}" type="pres">
      <dgm:prSet presAssocID="{D07F0110-65A1-4E5F-8844-E30324C930BD}" presName="iconBgRect" presStyleLbl="bgShp" presStyleIdx="3" presStyleCnt="4"/>
      <dgm:spPr/>
    </dgm:pt>
    <dgm:pt modelId="{0AF166DC-2757-4A11-8618-62868B055638}" type="pres">
      <dgm:prSet presAssocID="{D07F0110-65A1-4E5F-8844-E30324C930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me controller"/>
        </a:ext>
      </dgm:extLst>
    </dgm:pt>
    <dgm:pt modelId="{296B074B-C658-4233-A292-830CBE123AA0}" type="pres">
      <dgm:prSet presAssocID="{D07F0110-65A1-4E5F-8844-E30324C930BD}" presName="spaceRect" presStyleCnt="0"/>
      <dgm:spPr/>
    </dgm:pt>
    <dgm:pt modelId="{4FACBFA2-9B8A-42C1-B2BE-022CADE2F0A4}" type="pres">
      <dgm:prSet presAssocID="{D07F0110-65A1-4E5F-8844-E30324C930BD}" presName="textRect" presStyleLbl="revTx" presStyleIdx="3" presStyleCnt="4">
        <dgm:presLayoutVars>
          <dgm:chMax val="1"/>
          <dgm:chPref val="1"/>
        </dgm:presLayoutVars>
      </dgm:prSet>
      <dgm:spPr/>
    </dgm:pt>
  </dgm:ptLst>
  <dgm:cxnLst>
    <dgm:cxn modelId="{2141A312-C99D-4511-A8A5-D7C82F702239}" type="presOf" srcId="{E79FED13-7AA5-4270-A5F5-8E2EF03E4588}" destId="{CB825896-1800-4C07-9266-DE3919EE8667}" srcOrd="0" destOrd="0" presId="urn:microsoft.com/office/officeart/2018/2/layout/IconCircleList"/>
    <dgm:cxn modelId="{2FFCB227-73EC-4548-AB1E-6A99F9399D77}" type="presOf" srcId="{9E473C1A-5EC3-47D4-93FC-9FA7C0A74D5D}" destId="{21C56753-E3EE-47CC-9538-FF100D10B52E}" srcOrd="0" destOrd="0" presId="urn:microsoft.com/office/officeart/2018/2/layout/IconCircleList"/>
    <dgm:cxn modelId="{9CE13B2D-BED5-4197-AD3C-BDEAF527F59B}" srcId="{E79FED13-7AA5-4270-A5F5-8E2EF03E4588}" destId="{E93188A4-88C6-4EEA-98A0-A7F35C8A3E5D}" srcOrd="0" destOrd="0" parTransId="{8A297128-4B61-4F00-B4B1-C5E1C8A494B1}" sibTransId="{7A8A7245-C244-482C-8142-9D75944E1765}"/>
    <dgm:cxn modelId="{C463495D-CB60-44BD-97D1-06AF6E8645F7}" type="presOf" srcId="{D07F0110-65A1-4E5F-8844-E30324C930BD}" destId="{4FACBFA2-9B8A-42C1-B2BE-022CADE2F0A4}" srcOrd="0" destOrd="0" presId="urn:microsoft.com/office/officeart/2018/2/layout/IconCircleList"/>
    <dgm:cxn modelId="{7D66CA71-3D22-4839-86CC-098CF8078D6E}" srcId="{E79FED13-7AA5-4270-A5F5-8E2EF03E4588}" destId="{D07F0110-65A1-4E5F-8844-E30324C930BD}" srcOrd="3" destOrd="0" parTransId="{4B5E3AD3-302A-48D5-8ACE-C59E8251E7A5}" sibTransId="{7E7CDD18-E022-425B-9F44-8BAE5E738485}"/>
    <dgm:cxn modelId="{CA761A7B-4827-496E-81F2-3876D39CD18E}" type="presOf" srcId="{7A8A7245-C244-482C-8142-9D75944E1765}" destId="{CEE37AA6-F875-4DAD-870E-51231C38B47A}" srcOrd="0" destOrd="0" presId="urn:microsoft.com/office/officeart/2018/2/layout/IconCircleList"/>
    <dgm:cxn modelId="{3C907181-336A-427C-8C2B-EC7F3F3CBCEB}" type="presOf" srcId="{C48832E6-9366-4EB4-852A-7480856B1882}" destId="{8F26C382-6E88-4ADE-AA37-ABDAB756FA23}" srcOrd="0" destOrd="0" presId="urn:microsoft.com/office/officeart/2018/2/layout/IconCircleList"/>
    <dgm:cxn modelId="{7829F5A4-9F0A-4DDA-BE1E-C6CA3486BB15}" srcId="{E79FED13-7AA5-4270-A5F5-8E2EF03E4588}" destId="{3F9D7082-F278-4549-97A4-560008BB029E}" srcOrd="2" destOrd="0" parTransId="{AADEE75B-170F-496D-AB92-EB744259B203}" sibTransId="{9E473C1A-5EC3-47D4-93FC-9FA7C0A74D5D}"/>
    <dgm:cxn modelId="{6726C6C3-6615-4245-8A94-EF07FA23485A}" srcId="{E79FED13-7AA5-4270-A5F5-8E2EF03E4588}" destId="{831E9BEB-46B0-4863-8D47-9E50821BC283}" srcOrd="1" destOrd="0" parTransId="{1289C03A-0C61-49CF-A76D-56A4D3FCA122}" sibTransId="{C48832E6-9366-4EB4-852A-7480856B1882}"/>
    <dgm:cxn modelId="{0369E8C4-89DD-4BF2-B3C2-728AEB300AB7}" type="presOf" srcId="{E93188A4-88C6-4EEA-98A0-A7F35C8A3E5D}" destId="{B9AD8E8B-00B4-49A2-A13B-9712039E3C24}" srcOrd="0" destOrd="0" presId="urn:microsoft.com/office/officeart/2018/2/layout/IconCircleList"/>
    <dgm:cxn modelId="{9AF441D0-C55B-4907-B284-129625044D9B}" type="presOf" srcId="{3F9D7082-F278-4549-97A4-560008BB029E}" destId="{39E105F1-3A5B-465E-9D67-BAA28846099F}" srcOrd="0" destOrd="0" presId="urn:microsoft.com/office/officeart/2018/2/layout/IconCircleList"/>
    <dgm:cxn modelId="{5A5E49ED-BA1D-4952-89BC-286DD06828B1}" type="presOf" srcId="{831E9BEB-46B0-4863-8D47-9E50821BC283}" destId="{4A68FD5F-80D0-488D-A707-2A04120A0911}" srcOrd="0" destOrd="0" presId="urn:microsoft.com/office/officeart/2018/2/layout/IconCircleList"/>
    <dgm:cxn modelId="{D735FA5C-57EC-4024-ABEF-FE13EA5C417E}" type="presParOf" srcId="{CB825896-1800-4C07-9266-DE3919EE8667}" destId="{A5AA5447-B34C-43F1-BB50-CF797377B8B5}" srcOrd="0" destOrd="0" presId="urn:microsoft.com/office/officeart/2018/2/layout/IconCircleList"/>
    <dgm:cxn modelId="{F72772C7-4087-45D4-9FEC-5C163F9145E0}" type="presParOf" srcId="{A5AA5447-B34C-43F1-BB50-CF797377B8B5}" destId="{B1F2A27A-55B9-4EE4-8593-D5980CC3B422}" srcOrd="0" destOrd="0" presId="urn:microsoft.com/office/officeart/2018/2/layout/IconCircleList"/>
    <dgm:cxn modelId="{ECBE0F19-00CA-4F08-87EC-9FE66DC76CBD}" type="presParOf" srcId="{B1F2A27A-55B9-4EE4-8593-D5980CC3B422}" destId="{4E295F01-DA91-4F3E-AA1F-B5F18B7EB82B}" srcOrd="0" destOrd="0" presId="urn:microsoft.com/office/officeart/2018/2/layout/IconCircleList"/>
    <dgm:cxn modelId="{361C40C0-3CDB-44C0-835E-99488C706462}" type="presParOf" srcId="{B1F2A27A-55B9-4EE4-8593-D5980CC3B422}" destId="{2065C08A-4FA1-46D3-B1B6-CEA94E850718}" srcOrd="1" destOrd="0" presId="urn:microsoft.com/office/officeart/2018/2/layout/IconCircleList"/>
    <dgm:cxn modelId="{2E5BE084-B503-408C-8D66-D5D6C204005C}" type="presParOf" srcId="{B1F2A27A-55B9-4EE4-8593-D5980CC3B422}" destId="{FF66538C-F3A9-49D0-8E64-F031F334FEBB}" srcOrd="2" destOrd="0" presId="urn:microsoft.com/office/officeart/2018/2/layout/IconCircleList"/>
    <dgm:cxn modelId="{AFE09E82-18DE-4C17-BA8F-33EF2C94E15F}" type="presParOf" srcId="{B1F2A27A-55B9-4EE4-8593-D5980CC3B422}" destId="{B9AD8E8B-00B4-49A2-A13B-9712039E3C24}" srcOrd="3" destOrd="0" presId="urn:microsoft.com/office/officeart/2018/2/layout/IconCircleList"/>
    <dgm:cxn modelId="{8E2F8FC9-0470-42B5-902C-F6AA4DC788AC}" type="presParOf" srcId="{A5AA5447-B34C-43F1-BB50-CF797377B8B5}" destId="{CEE37AA6-F875-4DAD-870E-51231C38B47A}" srcOrd="1" destOrd="0" presId="urn:microsoft.com/office/officeart/2018/2/layout/IconCircleList"/>
    <dgm:cxn modelId="{EA9AACC8-F13F-4931-B684-5E0B2D6CC821}" type="presParOf" srcId="{A5AA5447-B34C-43F1-BB50-CF797377B8B5}" destId="{A2C51E3D-1F73-42AF-A7B9-B16C1E04E806}" srcOrd="2" destOrd="0" presId="urn:microsoft.com/office/officeart/2018/2/layout/IconCircleList"/>
    <dgm:cxn modelId="{1BBD490E-1CD4-4DF8-98BC-AC069D9FBE62}" type="presParOf" srcId="{A2C51E3D-1F73-42AF-A7B9-B16C1E04E806}" destId="{85652576-186F-4407-8E38-B4287C7E02F8}" srcOrd="0" destOrd="0" presId="urn:microsoft.com/office/officeart/2018/2/layout/IconCircleList"/>
    <dgm:cxn modelId="{44AD465D-868B-45F1-A3DD-734E43099B91}" type="presParOf" srcId="{A2C51E3D-1F73-42AF-A7B9-B16C1E04E806}" destId="{0035B321-4EE8-4ED7-8B94-E2D3E3658EC8}" srcOrd="1" destOrd="0" presId="urn:microsoft.com/office/officeart/2018/2/layout/IconCircleList"/>
    <dgm:cxn modelId="{81002E78-DEB8-4777-99A1-7A9815E45EB6}" type="presParOf" srcId="{A2C51E3D-1F73-42AF-A7B9-B16C1E04E806}" destId="{2F1F5B4D-7944-43E4-8EFC-AE95DF3D3853}" srcOrd="2" destOrd="0" presId="urn:microsoft.com/office/officeart/2018/2/layout/IconCircleList"/>
    <dgm:cxn modelId="{00615037-7AA8-47F0-9C7F-04AA4A2CC74C}" type="presParOf" srcId="{A2C51E3D-1F73-42AF-A7B9-B16C1E04E806}" destId="{4A68FD5F-80D0-488D-A707-2A04120A0911}" srcOrd="3" destOrd="0" presId="urn:microsoft.com/office/officeart/2018/2/layout/IconCircleList"/>
    <dgm:cxn modelId="{57E9B7C8-1FCA-4251-92DC-8146E1B747BF}" type="presParOf" srcId="{A5AA5447-B34C-43F1-BB50-CF797377B8B5}" destId="{8F26C382-6E88-4ADE-AA37-ABDAB756FA23}" srcOrd="3" destOrd="0" presId="urn:microsoft.com/office/officeart/2018/2/layout/IconCircleList"/>
    <dgm:cxn modelId="{FC481ED9-0DA9-4380-B599-84F0BC01A7D2}" type="presParOf" srcId="{A5AA5447-B34C-43F1-BB50-CF797377B8B5}" destId="{560D6B70-6EA2-4EFD-957B-EF0ADAF4720F}" srcOrd="4" destOrd="0" presId="urn:microsoft.com/office/officeart/2018/2/layout/IconCircleList"/>
    <dgm:cxn modelId="{3F54B909-3EF7-4AA7-9757-286911AFFEA1}" type="presParOf" srcId="{560D6B70-6EA2-4EFD-957B-EF0ADAF4720F}" destId="{87C60DCE-8BF8-415A-9F6F-1EB615995EFE}" srcOrd="0" destOrd="0" presId="urn:microsoft.com/office/officeart/2018/2/layout/IconCircleList"/>
    <dgm:cxn modelId="{CD6311BA-C627-417D-B263-5A129384009F}" type="presParOf" srcId="{560D6B70-6EA2-4EFD-957B-EF0ADAF4720F}" destId="{51AE1B1C-00B2-442A-BCFF-E6BEDB8F505C}" srcOrd="1" destOrd="0" presId="urn:microsoft.com/office/officeart/2018/2/layout/IconCircleList"/>
    <dgm:cxn modelId="{26AC4F72-E204-40F3-B552-8DAA4FAF8A1F}" type="presParOf" srcId="{560D6B70-6EA2-4EFD-957B-EF0ADAF4720F}" destId="{215AECB8-0EB7-4F8A-9E0E-3340752E875A}" srcOrd="2" destOrd="0" presId="urn:microsoft.com/office/officeart/2018/2/layout/IconCircleList"/>
    <dgm:cxn modelId="{2E863E04-3565-431D-8277-782E46822A57}" type="presParOf" srcId="{560D6B70-6EA2-4EFD-957B-EF0ADAF4720F}" destId="{39E105F1-3A5B-465E-9D67-BAA28846099F}" srcOrd="3" destOrd="0" presId="urn:microsoft.com/office/officeart/2018/2/layout/IconCircleList"/>
    <dgm:cxn modelId="{AFED88DF-743E-4444-BBC8-AF2D981BCC97}" type="presParOf" srcId="{A5AA5447-B34C-43F1-BB50-CF797377B8B5}" destId="{21C56753-E3EE-47CC-9538-FF100D10B52E}" srcOrd="5" destOrd="0" presId="urn:microsoft.com/office/officeart/2018/2/layout/IconCircleList"/>
    <dgm:cxn modelId="{36E15BA8-AB7D-43C5-8429-A6F82216AE5C}" type="presParOf" srcId="{A5AA5447-B34C-43F1-BB50-CF797377B8B5}" destId="{BD8D5994-0904-4B45-A0CD-94470B4FDD54}" srcOrd="6" destOrd="0" presId="urn:microsoft.com/office/officeart/2018/2/layout/IconCircleList"/>
    <dgm:cxn modelId="{88A4E30D-316C-4FA1-AC7A-157DE85FE1FB}" type="presParOf" srcId="{BD8D5994-0904-4B45-A0CD-94470B4FDD54}" destId="{01B3E613-2B7D-4356-828C-CA08E8EE712C}" srcOrd="0" destOrd="0" presId="urn:microsoft.com/office/officeart/2018/2/layout/IconCircleList"/>
    <dgm:cxn modelId="{80B2C45A-F829-4284-A124-C94D3F9B3267}" type="presParOf" srcId="{BD8D5994-0904-4B45-A0CD-94470B4FDD54}" destId="{0AF166DC-2757-4A11-8618-62868B055638}" srcOrd="1" destOrd="0" presId="urn:microsoft.com/office/officeart/2018/2/layout/IconCircleList"/>
    <dgm:cxn modelId="{D180DC85-EBBA-4BB9-871B-A7E36ED8D376}" type="presParOf" srcId="{BD8D5994-0904-4B45-A0CD-94470B4FDD54}" destId="{296B074B-C658-4233-A292-830CBE123AA0}" srcOrd="2" destOrd="0" presId="urn:microsoft.com/office/officeart/2018/2/layout/IconCircleList"/>
    <dgm:cxn modelId="{9857606B-EC26-4280-869A-0FF638F34F84}" type="presParOf" srcId="{BD8D5994-0904-4B45-A0CD-94470B4FDD54}" destId="{4FACBFA2-9B8A-42C1-B2BE-022CADE2F0A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7059B-5B43-4E8E-B28F-ADB4F9257DBB}">
      <dsp:nvSpPr>
        <dsp:cNvPr id="0" name=""/>
        <dsp:cNvSpPr/>
      </dsp:nvSpPr>
      <dsp:spPr>
        <a:xfrm>
          <a:off x="0" y="138755"/>
          <a:ext cx="5789913" cy="5789913"/>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DE9EA-21D2-418F-8A91-43A4534CA55F}">
      <dsp:nvSpPr>
        <dsp:cNvPr id="0" name=""/>
        <dsp:cNvSpPr/>
      </dsp:nvSpPr>
      <dsp:spPr>
        <a:xfrm>
          <a:off x="376344" y="515099"/>
          <a:ext cx="2315965" cy="23159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t>Player choice:</a:t>
          </a:r>
          <a:r>
            <a:rPr lang="en-US" sz="1500" b="0" i="0" kern="1200" dirty="0"/>
            <a:t> Giving players meaningful choices and the freedom to make decisions can lead to more engaging and </a:t>
          </a:r>
          <a:r>
            <a:rPr lang="en-US" sz="1500" b="0" i="0" kern="1200" dirty="0" err="1"/>
            <a:t>replayable</a:t>
          </a:r>
          <a:r>
            <a:rPr lang="en-US" sz="1500" b="0" i="0" kern="1200" dirty="0"/>
            <a:t> experiences.</a:t>
          </a:r>
          <a:endParaRPr lang="en-US" sz="1500" kern="1200" dirty="0"/>
        </a:p>
      </dsp:txBody>
      <dsp:txXfrm>
        <a:off x="489400" y="628155"/>
        <a:ext cx="2089853" cy="2089853"/>
      </dsp:txXfrm>
    </dsp:sp>
    <dsp:sp modelId="{B98D09DF-8F76-40DB-8936-AB3493FFE5A7}">
      <dsp:nvSpPr>
        <dsp:cNvPr id="0" name=""/>
        <dsp:cNvSpPr/>
      </dsp:nvSpPr>
      <dsp:spPr>
        <a:xfrm>
          <a:off x="3097603" y="515099"/>
          <a:ext cx="2315965" cy="23159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a:t>Clear goals: </a:t>
          </a:r>
          <a:r>
            <a:rPr lang="en-US" sz="1500" b="0" i="0" kern="1200"/>
            <a:t>Providing players with clear goals and objectives helps guide their actions and maintain their interest.</a:t>
          </a:r>
          <a:endParaRPr lang="en-US" sz="1500" kern="1200"/>
        </a:p>
      </dsp:txBody>
      <dsp:txXfrm>
        <a:off x="3210659" y="628155"/>
        <a:ext cx="2089853" cy="2089853"/>
      </dsp:txXfrm>
    </dsp:sp>
    <dsp:sp modelId="{7F6CF6F6-1B39-4C59-A30A-B6ABB4A6356C}">
      <dsp:nvSpPr>
        <dsp:cNvPr id="0" name=""/>
        <dsp:cNvSpPr/>
      </dsp:nvSpPr>
      <dsp:spPr>
        <a:xfrm>
          <a:off x="376344" y="3236358"/>
          <a:ext cx="2315965" cy="23159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t>Challenge and progression: </a:t>
          </a:r>
          <a:r>
            <a:rPr lang="en-US" sz="1500" b="0" i="0" kern="1200" dirty="0"/>
            <a:t>Balancing the difficulty of a game and gradually increasing challenges can keep players engaged and motivated</a:t>
          </a:r>
          <a:r>
            <a:rPr lang="tr-TR" sz="1500" b="0" i="0" kern="1200" dirty="0"/>
            <a:t>.</a:t>
          </a:r>
          <a:endParaRPr lang="en-US" sz="1500" kern="1200" dirty="0"/>
        </a:p>
      </dsp:txBody>
      <dsp:txXfrm>
        <a:off x="489400" y="3349414"/>
        <a:ext cx="2089853" cy="2089853"/>
      </dsp:txXfrm>
    </dsp:sp>
    <dsp:sp modelId="{F4502154-BDF4-4996-B13A-4D2B87737D25}">
      <dsp:nvSpPr>
        <dsp:cNvPr id="0" name=""/>
        <dsp:cNvSpPr/>
      </dsp:nvSpPr>
      <dsp:spPr>
        <a:xfrm>
          <a:off x="3097603" y="3236358"/>
          <a:ext cx="2315965" cy="23159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dirty="0"/>
            <a:t>Feedback and rewards: </a:t>
          </a:r>
          <a:r>
            <a:rPr lang="en-US" sz="1500" b="0" i="0" kern="1200" dirty="0"/>
            <a:t>Offering feedback on players' actions and rewarding their progress can create a sense of accomplishment and encourage continued play."</a:t>
          </a:r>
          <a:endParaRPr lang="en-US" sz="1500" kern="1200" dirty="0"/>
        </a:p>
      </dsp:txBody>
      <dsp:txXfrm>
        <a:off x="3210659" y="3349414"/>
        <a:ext cx="2089853" cy="2089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84DEA-2002-4D32-8E80-70EEE05E345A}">
      <dsp:nvSpPr>
        <dsp:cNvPr id="0" name=""/>
        <dsp:cNvSpPr/>
      </dsp:nvSpPr>
      <dsp:spPr>
        <a:xfrm>
          <a:off x="0" y="675748"/>
          <a:ext cx="2449694" cy="734908"/>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80" tIns="193580" rIns="193580" bIns="193580" numCol="1" spcCol="1270" anchor="ctr" anchorCtr="0">
          <a:noAutofit/>
        </a:bodyPr>
        <a:lstStyle/>
        <a:p>
          <a:pPr marL="0" lvl="0" indent="0" algn="ctr" defTabSz="889000">
            <a:lnSpc>
              <a:spcPct val="90000"/>
            </a:lnSpc>
            <a:spcBef>
              <a:spcPct val="0"/>
            </a:spcBef>
            <a:spcAft>
              <a:spcPct val="35000"/>
            </a:spcAft>
            <a:buNone/>
          </a:pPr>
          <a:r>
            <a:rPr lang="tr-TR" sz="2000" b="0" i="0" kern="1200" dirty="0">
              <a:latin typeface="Avenir Next LT Pro" panose="020B0504020202020204" pitchFamily="34" charset="77"/>
            </a:rPr>
            <a:t>COLOR</a:t>
          </a:r>
          <a:endParaRPr lang="en-US" sz="2000" b="0" i="0" kern="1200" dirty="0">
            <a:latin typeface="Avenir Next LT Pro" panose="020B0504020202020204" pitchFamily="34" charset="77"/>
          </a:endParaRPr>
        </a:p>
      </dsp:txBody>
      <dsp:txXfrm>
        <a:off x="0" y="675748"/>
        <a:ext cx="2449694" cy="734908"/>
      </dsp:txXfrm>
    </dsp:sp>
    <dsp:sp modelId="{4FEB85EB-D046-4CDB-8A62-BBCE260C4490}">
      <dsp:nvSpPr>
        <dsp:cNvPr id="0" name=""/>
        <dsp:cNvSpPr/>
      </dsp:nvSpPr>
      <dsp:spPr>
        <a:xfrm>
          <a:off x="0" y="1477600"/>
          <a:ext cx="2449694" cy="3383023"/>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975" tIns="241975" rIns="241975" bIns="241975" numCol="1" spcCol="1270" anchor="t" anchorCtr="0">
          <a:noAutofit/>
        </a:bodyPr>
        <a:lstStyle/>
        <a:p>
          <a:pPr marL="0" lvl="0" indent="0" algn="l" defTabSz="1244600">
            <a:lnSpc>
              <a:spcPct val="100000"/>
            </a:lnSpc>
            <a:spcBef>
              <a:spcPct val="0"/>
            </a:spcBef>
            <a:spcAft>
              <a:spcPct val="35000"/>
            </a:spcAft>
            <a:buNone/>
          </a:pPr>
          <a:r>
            <a:rPr lang="en-US" sz="2800" b="0" i="0" kern="1200" dirty="0">
              <a:latin typeface="Avenir Next LT Pro" panose="020B0504020202020204" pitchFamily="34" charset="77"/>
            </a:rPr>
            <a:t>The color of the light emitted by the light source</a:t>
          </a:r>
          <a:endParaRPr lang="en-US" sz="2800" b="1" i="0" kern="1200" dirty="0">
            <a:latin typeface="Avenir Next LT Pro" panose="020B0504020202020204" pitchFamily="34" charset="77"/>
          </a:endParaRPr>
        </a:p>
      </dsp:txBody>
      <dsp:txXfrm>
        <a:off x="0" y="1477600"/>
        <a:ext cx="2449694" cy="3383023"/>
      </dsp:txXfrm>
    </dsp:sp>
    <dsp:sp modelId="{49B7F8FA-D256-41EF-9327-52A3551D9A60}">
      <dsp:nvSpPr>
        <dsp:cNvPr id="0" name=""/>
        <dsp:cNvSpPr/>
      </dsp:nvSpPr>
      <dsp:spPr>
        <a:xfrm>
          <a:off x="2542062" y="675338"/>
          <a:ext cx="2449694" cy="734908"/>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80" tIns="193580" rIns="193580" bIns="193580" numCol="1" spcCol="1270" anchor="ctr" anchorCtr="0">
          <a:noAutofit/>
        </a:bodyPr>
        <a:lstStyle/>
        <a:p>
          <a:pPr marL="0" lvl="0" indent="0" algn="ctr" defTabSz="889000">
            <a:lnSpc>
              <a:spcPct val="90000"/>
            </a:lnSpc>
            <a:spcBef>
              <a:spcPct val="0"/>
            </a:spcBef>
            <a:spcAft>
              <a:spcPct val="35000"/>
            </a:spcAft>
            <a:buNone/>
          </a:pPr>
          <a:r>
            <a:rPr lang="tr-TR" sz="2000" b="0" i="0" kern="1200" dirty="0">
              <a:latin typeface="Avenir Next LT Pro" panose="020B0504020202020204" pitchFamily="34" charset="77"/>
            </a:rPr>
            <a:t>INTENSITY</a:t>
          </a:r>
          <a:endParaRPr lang="en-US" sz="2000" b="0" i="0" kern="1200" dirty="0">
            <a:latin typeface="Avenir Next LT Pro" panose="020B0504020202020204" pitchFamily="34" charset="77"/>
          </a:endParaRPr>
        </a:p>
      </dsp:txBody>
      <dsp:txXfrm>
        <a:off x="2542062" y="675338"/>
        <a:ext cx="2449694" cy="734908"/>
      </dsp:txXfrm>
    </dsp:sp>
    <dsp:sp modelId="{6B5FE59C-B471-448A-AA7A-B526DCC4D4CA}">
      <dsp:nvSpPr>
        <dsp:cNvPr id="0" name=""/>
        <dsp:cNvSpPr/>
      </dsp:nvSpPr>
      <dsp:spPr>
        <a:xfrm>
          <a:off x="2537775" y="1480995"/>
          <a:ext cx="2449694" cy="336864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975" tIns="241975" rIns="241975" bIns="241975" numCol="1" spcCol="1270" anchor="t" anchorCtr="0">
          <a:noAutofit/>
        </a:bodyPr>
        <a:lstStyle/>
        <a:p>
          <a:pPr marL="0" lvl="0" indent="0" algn="l" defTabSz="1244600">
            <a:lnSpc>
              <a:spcPct val="100000"/>
            </a:lnSpc>
            <a:spcBef>
              <a:spcPct val="0"/>
            </a:spcBef>
            <a:spcAft>
              <a:spcPct val="35000"/>
            </a:spcAft>
            <a:buNone/>
          </a:pPr>
          <a:r>
            <a:rPr lang="en-US" sz="2800" b="0" i="0" kern="1200" dirty="0">
              <a:latin typeface="Avenir Next LT Pro" panose="020B0504020202020204" pitchFamily="34" charset="77"/>
            </a:rPr>
            <a:t>The brightness of the light</a:t>
          </a:r>
          <a:endParaRPr lang="en-US" sz="2800" b="1" i="0" kern="1200" dirty="0">
            <a:latin typeface="Avenir Next LT Pro" panose="020B0504020202020204" pitchFamily="34" charset="77"/>
          </a:endParaRPr>
        </a:p>
      </dsp:txBody>
      <dsp:txXfrm>
        <a:off x="2537775" y="1480995"/>
        <a:ext cx="2449694" cy="3368641"/>
      </dsp:txXfrm>
    </dsp:sp>
    <dsp:sp modelId="{4132ECB1-6BEF-4935-AFA3-B2EAA48FDE7E}">
      <dsp:nvSpPr>
        <dsp:cNvPr id="0" name=""/>
        <dsp:cNvSpPr/>
      </dsp:nvSpPr>
      <dsp:spPr>
        <a:xfrm>
          <a:off x="5060586" y="654957"/>
          <a:ext cx="2449694" cy="734908"/>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80" tIns="193580" rIns="193580" bIns="193580" numCol="1" spcCol="1270" anchor="ctr" anchorCtr="0">
          <a:noAutofit/>
        </a:bodyPr>
        <a:lstStyle/>
        <a:p>
          <a:pPr marL="0" lvl="0" indent="0" algn="ctr" defTabSz="889000">
            <a:lnSpc>
              <a:spcPct val="90000"/>
            </a:lnSpc>
            <a:spcBef>
              <a:spcPct val="0"/>
            </a:spcBef>
            <a:spcAft>
              <a:spcPct val="35000"/>
            </a:spcAft>
            <a:buNone/>
          </a:pPr>
          <a:r>
            <a:rPr lang="tr-TR" sz="2000" b="0" i="0" kern="1200" dirty="0">
              <a:latin typeface="Avenir Next LT Pro" panose="020B0504020202020204" pitchFamily="34" charset="77"/>
            </a:rPr>
            <a:t>RANGE</a:t>
          </a:r>
          <a:endParaRPr lang="en-US" sz="2000" b="0" i="0" kern="1200" dirty="0">
            <a:latin typeface="Avenir Next LT Pro" panose="020B0504020202020204" pitchFamily="34" charset="77"/>
          </a:endParaRPr>
        </a:p>
      </dsp:txBody>
      <dsp:txXfrm>
        <a:off x="5060586" y="654957"/>
        <a:ext cx="2449694" cy="734908"/>
      </dsp:txXfrm>
    </dsp:sp>
    <dsp:sp modelId="{C42A8BDE-B838-475D-AFDE-17B60D744AB6}">
      <dsp:nvSpPr>
        <dsp:cNvPr id="0" name=""/>
        <dsp:cNvSpPr/>
      </dsp:nvSpPr>
      <dsp:spPr>
        <a:xfrm>
          <a:off x="5116537" y="1477600"/>
          <a:ext cx="2449694" cy="3383023"/>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975" tIns="241975" rIns="241975" bIns="241975" numCol="1" spcCol="1270" anchor="t" anchorCtr="0">
          <a:noAutofit/>
        </a:bodyPr>
        <a:lstStyle/>
        <a:p>
          <a:pPr marL="0" lvl="0" indent="0" algn="l" defTabSz="1244600" rtl="0">
            <a:lnSpc>
              <a:spcPct val="100000"/>
            </a:lnSpc>
            <a:spcBef>
              <a:spcPct val="0"/>
            </a:spcBef>
            <a:spcAft>
              <a:spcPct val="35000"/>
            </a:spcAft>
            <a:buNone/>
          </a:pPr>
          <a:r>
            <a:rPr lang="en-US" sz="2800" b="0" i="0" kern="1200" dirty="0">
              <a:latin typeface="Avenir Next LT Pro" panose="020B0504020202020204" pitchFamily="34" charset="77"/>
            </a:rPr>
            <a:t> The distance the light travels from the light source.</a:t>
          </a:r>
          <a:endParaRPr lang="en-US" sz="2800" b="1" i="0" kern="1200" dirty="0">
            <a:latin typeface="Avenir Next LT Pro" panose="020B0504020202020204" pitchFamily="34" charset="77"/>
          </a:endParaRPr>
        </a:p>
      </dsp:txBody>
      <dsp:txXfrm>
        <a:off x="5116537" y="1477600"/>
        <a:ext cx="2449694" cy="3383023"/>
      </dsp:txXfrm>
    </dsp:sp>
    <dsp:sp modelId="{59606EB9-9F10-4D12-A33F-A242FDCC0D0F}">
      <dsp:nvSpPr>
        <dsp:cNvPr id="0" name=""/>
        <dsp:cNvSpPr/>
      </dsp:nvSpPr>
      <dsp:spPr>
        <a:xfrm>
          <a:off x="7674232" y="671735"/>
          <a:ext cx="2449694" cy="734908"/>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80" tIns="193580" rIns="193580" bIns="193580" numCol="1" spcCol="1270" anchor="ctr" anchorCtr="0">
          <a:noAutofit/>
        </a:bodyPr>
        <a:lstStyle/>
        <a:p>
          <a:pPr marL="0" lvl="0" indent="0" algn="ctr" defTabSz="889000">
            <a:lnSpc>
              <a:spcPct val="90000"/>
            </a:lnSpc>
            <a:spcBef>
              <a:spcPct val="0"/>
            </a:spcBef>
            <a:spcAft>
              <a:spcPct val="35000"/>
            </a:spcAft>
            <a:buNone/>
          </a:pPr>
          <a:r>
            <a:rPr lang="tr-TR" sz="2000" b="0" i="0" kern="1200" dirty="0">
              <a:latin typeface="Avenir Next LT Pro" panose="020B0504020202020204" pitchFamily="34" charset="77"/>
            </a:rPr>
            <a:t>SHADOWS</a:t>
          </a:r>
          <a:endParaRPr lang="en-US" sz="2000" b="0" i="0" kern="1200" dirty="0">
            <a:latin typeface="Avenir Next LT Pro" panose="020B0504020202020204" pitchFamily="34" charset="77"/>
          </a:endParaRPr>
        </a:p>
      </dsp:txBody>
      <dsp:txXfrm>
        <a:off x="7674232" y="671735"/>
        <a:ext cx="2449694" cy="734908"/>
      </dsp:txXfrm>
    </dsp:sp>
    <dsp:sp modelId="{C8429E68-36DD-4F6A-A2F4-7CCDADCEFAD1}">
      <dsp:nvSpPr>
        <dsp:cNvPr id="0" name=""/>
        <dsp:cNvSpPr/>
      </dsp:nvSpPr>
      <dsp:spPr>
        <a:xfrm>
          <a:off x="7674232" y="1477600"/>
          <a:ext cx="2449694" cy="3383023"/>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1244600" rtl="0">
            <a:lnSpc>
              <a:spcPct val="100000"/>
            </a:lnSpc>
            <a:spcBef>
              <a:spcPct val="0"/>
            </a:spcBef>
            <a:spcAft>
              <a:spcPct val="35000"/>
            </a:spcAft>
            <a:buNone/>
          </a:pPr>
          <a:r>
            <a:rPr lang="en-US" sz="2800" b="0" i="0" kern="1200" dirty="0">
              <a:latin typeface="Avenir Next LT Pro" panose="020B0504020202020204" pitchFamily="34" charset="77"/>
            </a:rPr>
            <a:t>The type of shadows cast by the light source, such as hard or soft shadows.</a:t>
          </a:r>
        </a:p>
      </dsp:txBody>
      <dsp:txXfrm>
        <a:off x="7674232" y="1477600"/>
        <a:ext cx="2449694" cy="33830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6752B-A893-4472-96A0-29B7F71B9426}">
      <dsp:nvSpPr>
        <dsp:cNvPr id="0" name=""/>
        <dsp:cNvSpPr/>
      </dsp:nvSpPr>
      <dsp:spPr>
        <a:xfrm>
          <a:off x="5470768" y="2119192"/>
          <a:ext cx="2038454" cy="970118"/>
        </a:xfrm>
        <a:custGeom>
          <a:avLst/>
          <a:gdLst/>
          <a:ahLst/>
          <a:cxnLst/>
          <a:rect l="0" t="0" r="0" b="0"/>
          <a:pathLst>
            <a:path>
              <a:moveTo>
                <a:pt x="0" y="0"/>
              </a:moveTo>
              <a:lnTo>
                <a:pt x="0" y="661107"/>
              </a:lnTo>
              <a:lnTo>
                <a:pt x="2038454" y="661107"/>
              </a:lnTo>
              <a:lnTo>
                <a:pt x="2038454" y="97011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5EE87D5-BE67-4EBC-BEBD-7B104ED32BAB}">
      <dsp:nvSpPr>
        <dsp:cNvPr id="0" name=""/>
        <dsp:cNvSpPr/>
      </dsp:nvSpPr>
      <dsp:spPr>
        <a:xfrm>
          <a:off x="3407129" y="2119192"/>
          <a:ext cx="2063638" cy="968445"/>
        </a:xfrm>
        <a:custGeom>
          <a:avLst/>
          <a:gdLst/>
          <a:ahLst/>
          <a:cxnLst/>
          <a:rect l="0" t="0" r="0" b="0"/>
          <a:pathLst>
            <a:path>
              <a:moveTo>
                <a:pt x="2063638" y="0"/>
              </a:moveTo>
              <a:lnTo>
                <a:pt x="2063638" y="659434"/>
              </a:lnTo>
              <a:lnTo>
                <a:pt x="0" y="659434"/>
              </a:lnTo>
              <a:lnTo>
                <a:pt x="0" y="96844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739A70D-9607-408B-8F5C-4398C4FE48C7}">
      <dsp:nvSpPr>
        <dsp:cNvPr id="0" name=""/>
        <dsp:cNvSpPr/>
      </dsp:nvSpPr>
      <dsp:spPr>
        <a:xfrm>
          <a:off x="3802942" y="1053"/>
          <a:ext cx="3335652" cy="211813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A2B29FE-3DC6-46D1-9C74-AFEE5AC369DF}">
      <dsp:nvSpPr>
        <dsp:cNvPr id="0" name=""/>
        <dsp:cNvSpPr/>
      </dsp:nvSpPr>
      <dsp:spPr>
        <a:xfrm>
          <a:off x="4173570" y="353149"/>
          <a:ext cx="3335652" cy="211813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Unity also allows you to create custom shaders using different approaches:</a:t>
          </a:r>
          <a:endParaRPr lang="en-US" sz="1400" kern="1200" dirty="0"/>
        </a:p>
      </dsp:txBody>
      <dsp:txXfrm>
        <a:off x="4235608" y="415187"/>
        <a:ext cx="3211576" cy="1994063"/>
      </dsp:txXfrm>
    </dsp:sp>
    <dsp:sp modelId="{DD12DCFD-A35D-4980-B6D9-44978EFD47A4}">
      <dsp:nvSpPr>
        <dsp:cNvPr id="0" name=""/>
        <dsp:cNvSpPr/>
      </dsp:nvSpPr>
      <dsp:spPr>
        <a:xfrm>
          <a:off x="1739303" y="3087638"/>
          <a:ext cx="3335652" cy="211813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CB65678-8E70-4CF1-A31C-6895DB153C8D}">
      <dsp:nvSpPr>
        <dsp:cNvPr id="0" name=""/>
        <dsp:cNvSpPr/>
      </dsp:nvSpPr>
      <dsp:spPr>
        <a:xfrm>
          <a:off x="2109931" y="3439734"/>
          <a:ext cx="3335652" cy="211813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err="1"/>
            <a:t>ShaderLab</a:t>
          </a:r>
          <a:r>
            <a:rPr lang="en-US" sz="1400" b="1" i="0" kern="1200" dirty="0"/>
            <a:t>: </a:t>
          </a:r>
          <a:r>
            <a:rPr lang="en-US" sz="1400" b="0" i="0" kern="1200" dirty="0"/>
            <a:t>Unity's shader scripting language that allows you to create shaders using code. </a:t>
          </a:r>
          <a:r>
            <a:rPr lang="en-US" sz="1400" b="0" i="0" kern="1200" dirty="0" err="1"/>
            <a:t>ShaderLab</a:t>
          </a:r>
          <a:r>
            <a:rPr lang="en-US" sz="1400" b="0" i="0" kern="1200" dirty="0"/>
            <a:t> scripts define the behavior of shaders through a combination of properties, sub-shaders, and shader passes.</a:t>
          </a:r>
          <a:endParaRPr lang="en-US" sz="1400" kern="1200" dirty="0"/>
        </a:p>
      </dsp:txBody>
      <dsp:txXfrm>
        <a:off x="2171969" y="3501772"/>
        <a:ext cx="3211576" cy="1994063"/>
      </dsp:txXfrm>
    </dsp:sp>
    <dsp:sp modelId="{F86CCFFD-EE83-4512-8A7B-DB8F0F68B350}">
      <dsp:nvSpPr>
        <dsp:cNvPr id="0" name=""/>
        <dsp:cNvSpPr/>
      </dsp:nvSpPr>
      <dsp:spPr>
        <a:xfrm>
          <a:off x="5841396" y="3089311"/>
          <a:ext cx="3335652" cy="211813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D21BB9B-82D5-4322-9CAD-F81FA6218184}">
      <dsp:nvSpPr>
        <dsp:cNvPr id="0" name=""/>
        <dsp:cNvSpPr/>
      </dsp:nvSpPr>
      <dsp:spPr>
        <a:xfrm>
          <a:off x="6212024" y="3441408"/>
          <a:ext cx="3335652" cy="2118139"/>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Shader Graph</a:t>
          </a:r>
          <a:r>
            <a:rPr lang="en-US" sz="1400" b="0" i="0" kern="1200" dirty="0"/>
            <a:t>: A visual node-based editor available in Unity's Scriptable Render Pipelines (SRP), such as the Universal Render Pipeline (URP) and the High Definition Render Pipeline (HDRP). Shader Graph enables you to create custom shaders without the need for coding, making it more accessible for artists and designers.</a:t>
          </a:r>
          <a:endParaRPr lang="en-US" sz="1400" kern="1200" dirty="0"/>
        </a:p>
      </dsp:txBody>
      <dsp:txXfrm>
        <a:off x="6274062" y="3503446"/>
        <a:ext cx="3211576" cy="19940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95F01-DA91-4F3E-AA1F-B5F18B7EB82B}">
      <dsp:nvSpPr>
        <dsp:cNvPr id="0" name=""/>
        <dsp:cNvSpPr/>
      </dsp:nvSpPr>
      <dsp:spPr>
        <a:xfrm>
          <a:off x="146347" y="503948"/>
          <a:ext cx="1301856" cy="13018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65C08A-4FA1-46D3-B1B6-CEA94E850718}">
      <dsp:nvSpPr>
        <dsp:cNvPr id="0" name=""/>
        <dsp:cNvSpPr/>
      </dsp:nvSpPr>
      <dsp:spPr>
        <a:xfrm>
          <a:off x="383508" y="754482"/>
          <a:ext cx="755076" cy="7550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AD8E8B-00B4-49A2-A13B-9712039E3C24}">
      <dsp:nvSpPr>
        <dsp:cNvPr id="0" name=""/>
        <dsp:cNvSpPr/>
      </dsp:nvSpPr>
      <dsp:spPr>
        <a:xfrm>
          <a:off x="1727173" y="503948"/>
          <a:ext cx="3068662" cy="130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tr-TR" sz="1800" b="0" i="0" kern="1200" dirty="0"/>
            <a:t>U</a:t>
          </a:r>
          <a:r>
            <a:rPr lang="en-US" sz="1800" b="0" i="0" kern="1200" dirty="0" err="1"/>
            <a:t>tilizing</a:t>
          </a:r>
          <a:r>
            <a:rPr lang="tr-TR" sz="1800" b="0" i="0" kern="1200" dirty="0"/>
            <a:t> lights,</a:t>
          </a:r>
          <a:r>
            <a:rPr lang="en-US" sz="1800" b="0" i="0" kern="1200" dirty="0"/>
            <a:t> fogs, skyboxes, shaders, and effects in Unity can greatly enhance </a:t>
          </a:r>
          <a:r>
            <a:rPr lang="tr-TR" sz="1800" b="0" i="0" kern="1200" dirty="0"/>
            <a:t>your game’s visual appeal and immersion</a:t>
          </a:r>
          <a:r>
            <a:rPr lang="en-US" sz="1800" b="0" i="0" kern="1200" dirty="0"/>
            <a:t>. </a:t>
          </a:r>
          <a:endParaRPr lang="en-US" sz="1800" kern="1200" dirty="0"/>
        </a:p>
      </dsp:txBody>
      <dsp:txXfrm>
        <a:off x="1727173" y="503948"/>
        <a:ext cx="3068662" cy="1301856"/>
      </dsp:txXfrm>
    </dsp:sp>
    <dsp:sp modelId="{85652576-186F-4407-8E38-B4287C7E02F8}">
      <dsp:nvSpPr>
        <dsp:cNvPr id="0" name=""/>
        <dsp:cNvSpPr/>
      </dsp:nvSpPr>
      <dsp:spPr>
        <a:xfrm>
          <a:off x="5330526" y="503948"/>
          <a:ext cx="1301856" cy="13018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35B321-4EE8-4ED7-8B94-E2D3E3658EC8}">
      <dsp:nvSpPr>
        <dsp:cNvPr id="0" name=""/>
        <dsp:cNvSpPr/>
      </dsp:nvSpPr>
      <dsp:spPr>
        <a:xfrm>
          <a:off x="5603916" y="777338"/>
          <a:ext cx="755076" cy="7550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68FD5F-80D0-488D-A707-2A04120A0911}">
      <dsp:nvSpPr>
        <dsp:cNvPr id="0" name=""/>
        <dsp:cNvSpPr/>
      </dsp:nvSpPr>
      <dsp:spPr>
        <a:xfrm>
          <a:off x="6911352" y="503948"/>
          <a:ext cx="3068662" cy="130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dirty="0"/>
            <a:t>These elements, when used in conjunction with proper game design and level design, contribute to the overall success of your game. </a:t>
          </a:r>
          <a:endParaRPr lang="en-US" sz="1800" kern="1200" dirty="0"/>
        </a:p>
      </dsp:txBody>
      <dsp:txXfrm>
        <a:off x="6911352" y="503948"/>
        <a:ext cx="3068662" cy="1301856"/>
      </dsp:txXfrm>
    </dsp:sp>
    <dsp:sp modelId="{87C60DCE-8BF8-415A-9F6F-1EB615995EFE}">
      <dsp:nvSpPr>
        <dsp:cNvPr id="0" name=""/>
        <dsp:cNvSpPr/>
      </dsp:nvSpPr>
      <dsp:spPr>
        <a:xfrm>
          <a:off x="146347" y="2545532"/>
          <a:ext cx="1301856" cy="13018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AE1B1C-00B2-442A-BCFF-E6BEDB8F505C}">
      <dsp:nvSpPr>
        <dsp:cNvPr id="0" name=""/>
        <dsp:cNvSpPr/>
      </dsp:nvSpPr>
      <dsp:spPr>
        <a:xfrm>
          <a:off x="419737" y="2818922"/>
          <a:ext cx="755076" cy="7550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E105F1-3A5B-465E-9D67-BAA28846099F}">
      <dsp:nvSpPr>
        <dsp:cNvPr id="0" name=""/>
        <dsp:cNvSpPr/>
      </dsp:nvSpPr>
      <dsp:spPr>
        <a:xfrm>
          <a:off x="1752336" y="2310638"/>
          <a:ext cx="3068662" cy="130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dirty="0"/>
            <a:t>Remember to balance visual fidelity with performance, especially when targeting a variety of platforms and devices.</a:t>
          </a:r>
          <a:endParaRPr lang="en-US" sz="1800" kern="1200" dirty="0"/>
        </a:p>
      </dsp:txBody>
      <dsp:txXfrm>
        <a:off x="1752336" y="2310638"/>
        <a:ext cx="3068662" cy="1301856"/>
      </dsp:txXfrm>
    </dsp:sp>
    <dsp:sp modelId="{01B3E613-2B7D-4356-828C-CA08E8EE712C}">
      <dsp:nvSpPr>
        <dsp:cNvPr id="0" name=""/>
        <dsp:cNvSpPr/>
      </dsp:nvSpPr>
      <dsp:spPr>
        <a:xfrm>
          <a:off x="5330526" y="2545532"/>
          <a:ext cx="1301856" cy="13018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F166DC-2757-4A11-8618-62868B055638}">
      <dsp:nvSpPr>
        <dsp:cNvPr id="0" name=""/>
        <dsp:cNvSpPr/>
      </dsp:nvSpPr>
      <dsp:spPr>
        <a:xfrm>
          <a:off x="5603916" y="2818922"/>
          <a:ext cx="755076" cy="7550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ACBFA2-9B8A-42C1-B2BE-022CADE2F0A4}">
      <dsp:nvSpPr>
        <dsp:cNvPr id="0" name=""/>
        <dsp:cNvSpPr/>
      </dsp:nvSpPr>
      <dsp:spPr>
        <a:xfrm>
          <a:off x="6911352" y="2545532"/>
          <a:ext cx="3068662" cy="130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dirty="0"/>
            <a:t>Continuously experiment with different combinations of these features to discover unique visual styles and create memorable gaming experiences for your audience.</a:t>
          </a:r>
          <a:endParaRPr lang="en-US" sz="1800" kern="1200" dirty="0"/>
        </a:p>
      </dsp:txBody>
      <dsp:txXfrm>
        <a:off x="6911352" y="2545532"/>
        <a:ext cx="3068662" cy="1301856"/>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4/19/2023</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4/19/2023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35</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36</a:t>
            </a:fld>
            <a:endParaRPr lang="en-US" dirty="0"/>
          </a:p>
        </p:txBody>
      </p:sp>
    </p:spTree>
    <p:extLst>
      <p:ext uri="{BB962C8B-B14F-4D97-AF65-F5344CB8AC3E}">
        <p14:creationId xmlns:p14="http://schemas.microsoft.com/office/powerpoint/2010/main" val="3376558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37</a:t>
            </a:fld>
            <a:endParaRPr lang="en-US" dirty="0"/>
          </a:p>
        </p:txBody>
      </p:sp>
    </p:spTree>
    <p:extLst>
      <p:ext uri="{BB962C8B-B14F-4D97-AF65-F5344CB8AC3E}">
        <p14:creationId xmlns:p14="http://schemas.microsoft.com/office/powerpoint/2010/main" val="573233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38</a:t>
            </a:fld>
            <a:endParaRPr lang="en-US" dirty="0"/>
          </a:p>
        </p:txBody>
      </p:sp>
    </p:spTree>
    <p:extLst>
      <p:ext uri="{BB962C8B-B14F-4D97-AF65-F5344CB8AC3E}">
        <p14:creationId xmlns:p14="http://schemas.microsoft.com/office/powerpoint/2010/main" val="49804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39</a:t>
            </a:fld>
            <a:endParaRPr lang="en-US" dirty="0"/>
          </a:p>
        </p:txBody>
      </p:sp>
    </p:spTree>
    <p:extLst>
      <p:ext uri="{BB962C8B-B14F-4D97-AF65-F5344CB8AC3E}">
        <p14:creationId xmlns:p14="http://schemas.microsoft.com/office/powerpoint/2010/main" val="42788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40</a:t>
            </a:fld>
            <a:endParaRPr lang="en-US" dirty="0"/>
          </a:p>
        </p:txBody>
      </p:sp>
    </p:spTree>
    <p:extLst>
      <p:ext uri="{BB962C8B-B14F-4D97-AF65-F5344CB8AC3E}">
        <p14:creationId xmlns:p14="http://schemas.microsoft.com/office/powerpoint/2010/main" val="4051766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64</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1.png"/><Relationship Id="rId4"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tr-TR" dirty="0"/>
              <a:t>10th week</a:t>
            </a:r>
            <a:endParaRPr lang="en-US" dirty="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tr-TR" dirty="0"/>
              <a:t>Hayriye hilal tepecik</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983329" y="884982"/>
            <a:ext cx="9481279" cy="527964"/>
          </a:xfrm>
        </p:spPr>
        <p:txBody>
          <a:bodyPr anchor="t">
            <a:normAutofit/>
          </a:bodyPr>
          <a:lstStyle/>
          <a:p>
            <a:r>
              <a:rPr lang="en-US" sz="2400" dirty="0"/>
              <a:t>Examples of Well-Designed Games</a:t>
            </a:r>
            <a:endParaRPr lang="en-US" sz="2300" dirty="0"/>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934455" y="1518075"/>
            <a:ext cx="9928378" cy="1611020"/>
          </a:xfrm>
        </p:spPr>
        <p:txBody>
          <a:bodyPr>
            <a:normAutofit/>
          </a:bodyPr>
          <a:lstStyle/>
          <a:p>
            <a:r>
              <a:rPr lang="en-US" b="1" dirty="0"/>
              <a:t>Dark Souls - </a:t>
            </a:r>
            <a:r>
              <a:rPr lang="en-US" dirty="0"/>
              <a:t>Known for its challenging gameplay and deep lore, Dark Souls provides a rewarding experience for players who persevere through its difficult encounters.</a:t>
            </a:r>
          </a:p>
        </p:txBody>
      </p:sp>
      <p:sp>
        <p:nvSpPr>
          <p:cNvPr id="16" name="Text Placeholder 5">
            <a:extLst>
              <a:ext uri="{FF2B5EF4-FFF2-40B4-BE49-F238E27FC236}">
                <a16:creationId xmlns:a16="http://schemas.microsoft.com/office/drawing/2014/main" id="{A40576E5-C8F8-5C8A-4A06-563B3518719F}"/>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10</a:t>
            </a:fld>
            <a:endParaRPr lang="en-US"/>
          </a:p>
        </p:txBody>
      </p:sp>
      <p:pic>
        <p:nvPicPr>
          <p:cNvPr id="3" name="Picture 2">
            <a:extLst>
              <a:ext uri="{FF2B5EF4-FFF2-40B4-BE49-F238E27FC236}">
                <a16:creationId xmlns:a16="http://schemas.microsoft.com/office/drawing/2014/main" id="{15373CC4-FCF1-4307-B60C-59ED76F31318}"/>
              </a:ext>
            </a:extLst>
          </p:cNvPr>
          <p:cNvPicPr>
            <a:picLocks noChangeAspect="1"/>
          </p:cNvPicPr>
          <p:nvPr/>
        </p:nvPicPr>
        <p:blipFill>
          <a:blip r:embed="rId2"/>
          <a:stretch>
            <a:fillRect/>
          </a:stretch>
        </p:blipFill>
        <p:spPr>
          <a:xfrm>
            <a:off x="934455" y="3234224"/>
            <a:ext cx="4739780" cy="2666126"/>
          </a:xfrm>
          <a:prstGeom prst="rect">
            <a:avLst/>
          </a:prstGeom>
        </p:spPr>
      </p:pic>
      <p:pic>
        <p:nvPicPr>
          <p:cNvPr id="5" name="Picture 4">
            <a:extLst>
              <a:ext uri="{FF2B5EF4-FFF2-40B4-BE49-F238E27FC236}">
                <a16:creationId xmlns:a16="http://schemas.microsoft.com/office/drawing/2014/main" id="{CBD89D7D-FC8A-4BB0-9171-FCA107232BA0}"/>
              </a:ext>
            </a:extLst>
          </p:cNvPr>
          <p:cNvPicPr>
            <a:picLocks noChangeAspect="1"/>
          </p:cNvPicPr>
          <p:nvPr/>
        </p:nvPicPr>
        <p:blipFill>
          <a:blip r:embed="rId3"/>
          <a:stretch>
            <a:fillRect/>
          </a:stretch>
        </p:blipFill>
        <p:spPr>
          <a:xfrm>
            <a:off x="6123053" y="3234224"/>
            <a:ext cx="4739780" cy="2666126"/>
          </a:xfrm>
          <a:prstGeom prst="rect">
            <a:avLst/>
          </a:prstGeom>
        </p:spPr>
      </p:pic>
    </p:spTree>
    <p:extLst>
      <p:ext uri="{BB962C8B-B14F-4D97-AF65-F5344CB8AC3E}">
        <p14:creationId xmlns:p14="http://schemas.microsoft.com/office/powerpoint/2010/main" val="2766238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983329" y="884982"/>
            <a:ext cx="9481279" cy="527964"/>
          </a:xfrm>
        </p:spPr>
        <p:txBody>
          <a:bodyPr anchor="t">
            <a:normAutofit/>
          </a:bodyPr>
          <a:lstStyle/>
          <a:p>
            <a:r>
              <a:rPr lang="en-US" sz="2400" dirty="0"/>
              <a:t>Examples of Well-Designed Games</a:t>
            </a:r>
            <a:endParaRPr lang="en-US" sz="2300" dirty="0"/>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934455" y="1518074"/>
            <a:ext cx="9644062" cy="1384517"/>
          </a:xfrm>
        </p:spPr>
        <p:txBody>
          <a:bodyPr>
            <a:normAutofit/>
          </a:bodyPr>
          <a:lstStyle/>
          <a:p>
            <a:r>
              <a:rPr lang="en-US" b="1" dirty="0"/>
              <a:t>Portal</a:t>
            </a:r>
            <a:r>
              <a:rPr lang="en-US" dirty="0"/>
              <a:t> - Combining innovative mechanics, engaging puzzles, and a compelling narrative, Portal offers a unique and memorable gameplay experience.</a:t>
            </a:r>
          </a:p>
        </p:txBody>
      </p:sp>
      <p:sp>
        <p:nvSpPr>
          <p:cNvPr id="16" name="Text Placeholder 5">
            <a:extLst>
              <a:ext uri="{FF2B5EF4-FFF2-40B4-BE49-F238E27FC236}">
                <a16:creationId xmlns:a16="http://schemas.microsoft.com/office/drawing/2014/main" id="{A40576E5-C8F8-5C8A-4A06-563B3518719F}"/>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11</a:t>
            </a:fld>
            <a:endParaRPr lang="en-US"/>
          </a:p>
        </p:txBody>
      </p:sp>
      <p:pic>
        <p:nvPicPr>
          <p:cNvPr id="6" name="Picture 5">
            <a:extLst>
              <a:ext uri="{FF2B5EF4-FFF2-40B4-BE49-F238E27FC236}">
                <a16:creationId xmlns:a16="http://schemas.microsoft.com/office/drawing/2014/main" id="{391F0CD8-0496-433B-B499-0E5514710684}"/>
              </a:ext>
            </a:extLst>
          </p:cNvPr>
          <p:cNvPicPr>
            <a:picLocks noChangeAspect="1"/>
          </p:cNvPicPr>
          <p:nvPr/>
        </p:nvPicPr>
        <p:blipFill>
          <a:blip r:embed="rId2"/>
          <a:stretch>
            <a:fillRect/>
          </a:stretch>
        </p:blipFill>
        <p:spPr>
          <a:xfrm>
            <a:off x="934455" y="3215415"/>
            <a:ext cx="4701604" cy="2644652"/>
          </a:xfrm>
          <a:prstGeom prst="rect">
            <a:avLst/>
          </a:prstGeom>
        </p:spPr>
      </p:pic>
      <p:pic>
        <p:nvPicPr>
          <p:cNvPr id="9" name="Picture 8">
            <a:extLst>
              <a:ext uri="{FF2B5EF4-FFF2-40B4-BE49-F238E27FC236}">
                <a16:creationId xmlns:a16="http://schemas.microsoft.com/office/drawing/2014/main" id="{9DB07CD9-E5D5-4980-8A48-C2461A965431}"/>
              </a:ext>
            </a:extLst>
          </p:cNvPr>
          <p:cNvPicPr>
            <a:picLocks noChangeAspect="1"/>
          </p:cNvPicPr>
          <p:nvPr/>
        </p:nvPicPr>
        <p:blipFill>
          <a:blip r:embed="rId3"/>
          <a:stretch>
            <a:fillRect/>
          </a:stretch>
        </p:blipFill>
        <p:spPr>
          <a:xfrm>
            <a:off x="6021396" y="3215415"/>
            <a:ext cx="4701604" cy="2644652"/>
          </a:xfrm>
          <a:prstGeom prst="rect">
            <a:avLst/>
          </a:prstGeom>
        </p:spPr>
      </p:pic>
    </p:spTree>
    <p:extLst>
      <p:ext uri="{BB962C8B-B14F-4D97-AF65-F5344CB8AC3E}">
        <p14:creationId xmlns:p14="http://schemas.microsoft.com/office/powerpoint/2010/main" val="1346396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983329" y="884982"/>
            <a:ext cx="5744335" cy="979204"/>
          </a:xfrm>
        </p:spPr>
        <p:txBody>
          <a:bodyPr anchor="t">
            <a:normAutofit/>
          </a:bodyPr>
          <a:lstStyle/>
          <a:p>
            <a:r>
              <a:rPr lang="en-US" sz="2300" dirty="0"/>
              <a:t> </a:t>
            </a:r>
            <a:br>
              <a:rPr lang="tr-TR" sz="2300" dirty="0"/>
            </a:br>
            <a:r>
              <a:rPr lang="en-US" sz="2300" dirty="0"/>
              <a:t>Conclusion</a:t>
            </a:r>
            <a:r>
              <a:rPr lang="tr-TR" sz="2300" dirty="0"/>
              <a:t> of game desıgn</a:t>
            </a:r>
            <a:endParaRPr lang="en-US" sz="2300" dirty="0"/>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991860" y="2046038"/>
            <a:ext cx="4831207" cy="3568139"/>
          </a:xfrm>
        </p:spPr>
        <p:txBody>
          <a:bodyPr>
            <a:normAutofit/>
          </a:bodyPr>
          <a:lstStyle/>
          <a:p>
            <a:r>
              <a:rPr lang="en-US" dirty="0"/>
              <a:t>In conclusion, game design is a critical aspect of game development that </a:t>
            </a:r>
            <a:r>
              <a:rPr lang="tr-TR" dirty="0" err="1"/>
              <a:t>significantly</a:t>
            </a:r>
            <a:r>
              <a:rPr lang="tr-TR" dirty="0"/>
              <a:t> </a:t>
            </a:r>
            <a:r>
              <a:rPr lang="tr-TR" dirty="0" err="1"/>
              <a:t>impacts</a:t>
            </a:r>
            <a:r>
              <a:rPr lang="en-US" dirty="0"/>
              <a:t> the overall player experience. By considering elements such as mechanics, narrative, aesthetics, and balance, we can create games that resonate with players and provide memorable, engaging experiences.</a:t>
            </a:r>
          </a:p>
        </p:txBody>
      </p:sp>
      <p:pic>
        <p:nvPicPr>
          <p:cNvPr id="10" name="Picture 9">
            <a:extLst>
              <a:ext uri="{FF2B5EF4-FFF2-40B4-BE49-F238E27FC236}">
                <a16:creationId xmlns:a16="http://schemas.microsoft.com/office/drawing/2014/main" id="{2BC264DE-53A8-1CA3-97EE-C0F8FB2082FC}"/>
              </a:ext>
            </a:extLst>
          </p:cNvPr>
          <p:cNvPicPr>
            <a:picLocks noChangeAspect="1"/>
          </p:cNvPicPr>
          <p:nvPr/>
        </p:nvPicPr>
        <p:blipFill rotWithShape="1">
          <a:blip r:embed="rId2"/>
          <a:srcRect l="23761" r="26290" b="1"/>
          <a:stretch/>
        </p:blipFill>
        <p:spPr>
          <a:xfrm>
            <a:off x="7724491" y="1113233"/>
            <a:ext cx="3475649" cy="4975225"/>
          </a:xfrm>
          <a:prstGeom prst="rect">
            <a:avLst/>
          </a:prstGeom>
          <a:noFill/>
        </p:spPr>
      </p:pic>
      <p:sp>
        <p:nvSpPr>
          <p:cNvPr id="16" name="Text Placeholder 5">
            <a:extLst>
              <a:ext uri="{FF2B5EF4-FFF2-40B4-BE49-F238E27FC236}">
                <a16:creationId xmlns:a16="http://schemas.microsoft.com/office/drawing/2014/main" id="{A40576E5-C8F8-5C8A-4A06-563B3518719F}"/>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12</a:t>
            </a:fld>
            <a:endParaRPr lang="en-US"/>
          </a:p>
        </p:txBody>
      </p:sp>
    </p:spTree>
    <p:extLst>
      <p:ext uri="{BB962C8B-B14F-4D97-AF65-F5344CB8AC3E}">
        <p14:creationId xmlns:p14="http://schemas.microsoft.com/office/powerpoint/2010/main" val="3053574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7384" y="884981"/>
            <a:ext cx="10506416" cy="1128519"/>
          </a:xfrm>
        </p:spPr>
        <p:txBody>
          <a:bodyPr anchor="t">
            <a:normAutofit/>
          </a:bodyPr>
          <a:lstStyle/>
          <a:p>
            <a:r>
              <a:rPr lang="en-US" sz="3300" dirty="0"/>
              <a:t> </a:t>
            </a:r>
            <a:br>
              <a:rPr lang="tr-TR" sz="3300" dirty="0"/>
            </a:br>
            <a:r>
              <a:rPr lang="en-US" sz="3300" dirty="0"/>
              <a:t>Introduction to Level Design</a:t>
            </a:r>
          </a:p>
        </p:txBody>
      </p:sp>
      <p:pic>
        <p:nvPicPr>
          <p:cNvPr id="12" name="Picture 9" descr="Chairs in a circle">
            <a:extLst>
              <a:ext uri="{FF2B5EF4-FFF2-40B4-BE49-F238E27FC236}">
                <a16:creationId xmlns:a16="http://schemas.microsoft.com/office/drawing/2014/main" id="{B611AB94-4927-95E4-9D1A-ED96E73DF708}"/>
              </a:ext>
            </a:extLst>
          </p:cNvPr>
          <p:cNvPicPr>
            <a:picLocks noChangeAspect="1"/>
          </p:cNvPicPr>
          <p:nvPr/>
        </p:nvPicPr>
        <p:blipFill rotWithShape="1">
          <a:blip r:embed="rId2"/>
          <a:srcRect t="9850" r="1" b="9469"/>
          <a:stretch/>
        </p:blipFill>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noFill/>
        </p:spPr>
      </p:pic>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6978650" y="2087562"/>
            <a:ext cx="4375150" cy="3891067"/>
          </a:xfrm>
        </p:spPr>
        <p:txBody>
          <a:bodyPr>
            <a:normAutofit/>
          </a:bodyPr>
          <a:lstStyle/>
          <a:p>
            <a:r>
              <a:rPr lang="tr-TR" dirty="0"/>
              <a:t>L</a:t>
            </a:r>
            <a:r>
              <a:rPr lang="en-US" dirty="0" err="1"/>
              <a:t>evel</a:t>
            </a:r>
            <a:r>
              <a:rPr lang="en-US" dirty="0"/>
              <a:t> design, an essential aspect of game development that focuses on creating the environments and spaces where gameplay takes place. Level design involves the arrangement of objects, enemies, obstacles, and other elements to create an engaging and enjoyable experience for the player.</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2"/>
          </p:nvPr>
        </p:nvSpPr>
        <p:spPr>
          <a:xfrm rot="16200000">
            <a:off x="8854442" y="2953511"/>
            <a:ext cx="6291068" cy="384048"/>
          </a:xfrm>
        </p:spPr>
        <p:txBody>
          <a:bodyPr anchor="ctr">
            <a:normAutofit/>
          </a:bodyPr>
          <a:lstStyle/>
          <a:p>
            <a:pPr>
              <a:spcAft>
                <a:spcPts val="600"/>
              </a:spcAft>
            </a:pPr>
            <a:r>
              <a:rPr lang="en-US"/>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3"/>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13</a:t>
            </a:fld>
            <a:endParaRPr lang="en-US"/>
          </a:p>
        </p:txBody>
      </p:sp>
    </p:spTree>
    <p:extLst>
      <p:ext uri="{BB962C8B-B14F-4D97-AF65-F5344CB8AC3E}">
        <p14:creationId xmlns:p14="http://schemas.microsoft.com/office/powerpoint/2010/main" val="333920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FDA7AD1A-9F38-103C-F576-ECB80C74A4B2}"/>
              </a:ext>
            </a:extLst>
          </p:cNvPr>
          <p:cNvSpPr>
            <a:spLocks noGrp="1"/>
          </p:cNvSpPr>
          <p:nvPr>
            <p:ph type="body" idx="1"/>
          </p:nvPr>
        </p:nvSpPr>
        <p:spPr>
          <a:xfrm>
            <a:off x="849879" y="2605269"/>
            <a:ext cx="5157787" cy="823912"/>
          </a:xfrm>
        </p:spPr>
        <p:txBody>
          <a:bodyPr/>
          <a:lstStyle/>
          <a:p>
            <a:r>
              <a:rPr lang="en-US" sz="1800" dirty="0"/>
              <a:t>Level design plays a crucial role in guiding players through a game and helping them understand its mechanics, objectives, and narrative. Well-designed levels can:</a:t>
            </a:r>
          </a:p>
        </p:txBody>
      </p:sp>
      <p:sp>
        <p:nvSpPr>
          <p:cNvPr id="4" name="Subtitle 3">
            <a:extLst>
              <a:ext uri="{FF2B5EF4-FFF2-40B4-BE49-F238E27FC236}">
                <a16:creationId xmlns:a16="http://schemas.microsoft.com/office/drawing/2014/main" id="{FA5F7ABD-8DF2-D128-8663-56A2111B03A2}"/>
              </a:ext>
            </a:extLst>
          </p:cNvPr>
          <p:cNvSpPr>
            <a:spLocks noGrp="1"/>
          </p:cNvSpPr>
          <p:nvPr>
            <p:ph sz="half" idx="2"/>
          </p:nvPr>
        </p:nvSpPr>
        <p:spPr>
          <a:xfrm>
            <a:off x="707267" y="3634197"/>
            <a:ext cx="5911647" cy="2009707"/>
          </a:xfrm>
        </p:spPr>
        <p:txBody>
          <a:bodyPr>
            <a:normAutofit/>
          </a:bodyPr>
          <a:lstStyle/>
          <a:p>
            <a:pPr marL="171450" indent="-171450">
              <a:lnSpc>
                <a:spcPct val="140000"/>
              </a:lnSpc>
              <a:buFont typeface="Arial" panose="020B0604020202020204" pitchFamily="34" charset="0"/>
              <a:buChar char="•"/>
            </a:pPr>
            <a:r>
              <a:rPr lang="en-US" sz="1800" dirty="0"/>
              <a:t>Provide a sense of progression and achievement.</a:t>
            </a:r>
          </a:p>
          <a:p>
            <a:pPr marL="171450" indent="-171450">
              <a:lnSpc>
                <a:spcPct val="140000"/>
              </a:lnSpc>
              <a:buFont typeface="Arial" panose="020B0604020202020204" pitchFamily="34" charset="0"/>
              <a:buChar char="•"/>
            </a:pPr>
            <a:r>
              <a:rPr lang="en-US" sz="1800" dirty="0"/>
              <a:t>Create immersive and memorable experiences.</a:t>
            </a:r>
          </a:p>
          <a:p>
            <a:pPr marL="171450" indent="-171450">
              <a:lnSpc>
                <a:spcPct val="140000"/>
              </a:lnSpc>
              <a:buFont typeface="Arial" panose="020B0604020202020204" pitchFamily="34" charset="0"/>
              <a:buChar char="•"/>
            </a:pPr>
            <a:r>
              <a:rPr lang="en-US" sz="1800" dirty="0"/>
              <a:t>Enhance the game's atmosphere and emotional impact.</a:t>
            </a:r>
          </a:p>
          <a:p>
            <a:pPr marL="171450" indent="-171450">
              <a:lnSpc>
                <a:spcPct val="140000"/>
              </a:lnSpc>
              <a:buFont typeface="Arial" panose="020B0604020202020204" pitchFamily="34" charset="0"/>
              <a:buChar char="•"/>
            </a:pPr>
            <a:r>
              <a:rPr lang="en-US" sz="1800" dirty="0"/>
              <a:t>Encourage exploration and discovery.</a:t>
            </a:r>
          </a:p>
        </p:txBody>
      </p:sp>
      <p:pic>
        <p:nvPicPr>
          <p:cNvPr id="10" name="Picture 9" descr="Colourful boardgame">
            <a:extLst>
              <a:ext uri="{FF2B5EF4-FFF2-40B4-BE49-F238E27FC236}">
                <a16:creationId xmlns:a16="http://schemas.microsoft.com/office/drawing/2014/main" id="{B951AB85-4E3D-AB05-E7ED-A4E7997ED66E}"/>
              </a:ext>
            </a:extLst>
          </p:cNvPr>
          <p:cNvPicPr>
            <a:picLocks noChangeAspect="1"/>
          </p:cNvPicPr>
          <p:nvPr/>
        </p:nvPicPr>
        <p:blipFill rotWithShape="1">
          <a:blip r:embed="rId2"/>
          <a:srcRect l="3612" r="2842" b="1"/>
          <a:stretch/>
        </p:blipFill>
        <p:spPr>
          <a:xfrm>
            <a:off x="6184336" y="1959316"/>
            <a:ext cx="5183188" cy="3684588"/>
          </a:xfrm>
          <a:prstGeom prst="rect">
            <a:avLst/>
          </a:prstGeom>
          <a:noFill/>
        </p:spPr>
      </p:pic>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946350" y="837695"/>
            <a:ext cx="10122632" cy="652054"/>
          </a:xfrm>
        </p:spPr>
        <p:txBody>
          <a:bodyPr anchor="ctr">
            <a:normAutofit/>
          </a:bodyPr>
          <a:lstStyle/>
          <a:p>
            <a:r>
              <a:rPr lang="en-US" sz="3200" dirty="0"/>
              <a:t>Importance of Level Design</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14</a:t>
            </a:fld>
            <a:endParaRPr lang="en-US"/>
          </a:p>
        </p:txBody>
      </p:sp>
    </p:spTree>
    <p:extLst>
      <p:ext uri="{BB962C8B-B14F-4D97-AF65-F5344CB8AC3E}">
        <p14:creationId xmlns:p14="http://schemas.microsoft.com/office/powerpoint/2010/main" val="3662489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7384" y="884982"/>
            <a:ext cx="5744335" cy="979204"/>
          </a:xfrm>
        </p:spPr>
        <p:txBody>
          <a:bodyPr anchor="t">
            <a:normAutofit/>
          </a:bodyPr>
          <a:lstStyle/>
          <a:p>
            <a:r>
              <a:rPr lang="en-US" sz="3300" dirty="0"/>
              <a:t>Key Principles of Level Design</a:t>
            </a:r>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741438" y="2524371"/>
            <a:ext cx="6770137" cy="3860949"/>
          </a:xfrm>
        </p:spPr>
        <p:txBody>
          <a:bodyPr>
            <a:normAutofit/>
          </a:bodyPr>
          <a:lstStyle/>
          <a:p>
            <a:pPr marL="171450" indent="-171450">
              <a:lnSpc>
                <a:spcPct val="140000"/>
              </a:lnSpc>
              <a:buFont typeface="Arial" panose="020B0604020202020204" pitchFamily="34" charset="0"/>
              <a:buChar char="•"/>
            </a:pPr>
            <a:r>
              <a:rPr lang="en-US" b="1" dirty="0"/>
              <a:t>Flow: </a:t>
            </a:r>
            <a:r>
              <a:rPr lang="en-US" dirty="0"/>
              <a:t>Ensuring that players can navigate the level smoothly and intuitively, without getting lost or frustrated.</a:t>
            </a:r>
          </a:p>
          <a:p>
            <a:pPr marL="171450" indent="-171450">
              <a:lnSpc>
                <a:spcPct val="140000"/>
              </a:lnSpc>
              <a:buFont typeface="Arial" panose="020B0604020202020204" pitchFamily="34" charset="0"/>
              <a:buChar char="•"/>
            </a:pPr>
            <a:r>
              <a:rPr lang="en-US" b="1" dirty="0"/>
              <a:t>Pacing: </a:t>
            </a:r>
            <a:r>
              <a:rPr lang="en-US" dirty="0"/>
              <a:t>Balancing periods of high intensity, such as combat or challenges, with moments of calm and exploration to create a satisfying rhythm.</a:t>
            </a:r>
          </a:p>
          <a:p>
            <a:pPr marL="171450" indent="-171450">
              <a:lnSpc>
                <a:spcPct val="140000"/>
              </a:lnSpc>
              <a:buFont typeface="Arial" panose="020B0604020202020204" pitchFamily="34" charset="0"/>
              <a:buChar char="•"/>
            </a:pPr>
            <a:r>
              <a:rPr lang="en-US" b="1" dirty="0"/>
              <a:t>Environmental storytelling: </a:t>
            </a:r>
            <a:r>
              <a:rPr lang="en-US" dirty="0"/>
              <a:t>Using the game environment to convey narrative elements and create a sense of history and context.</a:t>
            </a:r>
          </a:p>
          <a:p>
            <a:pPr marL="171450" indent="-171450">
              <a:lnSpc>
                <a:spcPct val="140000"/>
              </a:lnSpc>
              <a:buFont typeface="Arial" panose="020B0604020202020204" pitchFamily="34" charset="0"/>
              <a:buChar char="•"/>
            </a:pPr>
            <a:r>
              <a:rPr lang="en-US" b="1" dirty="0"/>
              <a:t>Player guidance: </a:t>
            </a:r>
            <a:r>
              <a:rPr lang="en-US" dirty="0"/>
              <a:t>Providing visual and auditory cues to help players understand their objectives and find their way through the level</a:t>
            </a:r>
          </a:p>
        </p:txBody>
      </p:sp>
      <p:pic>
        <p:nvPicPr>
          <p:cNvPr id="38" name="Video 37" descr="Box Packages">
            <a:extLst>
              <a:ext uri="{FF2B5EF4-FFF2-40B4-BE49-F238E27FC236}">
                <a16:creationId xmlns:a16="http://schemas.microsoft.com/office/drawing/2014/main" id="{5D4E2964-7DDF-D5E7-C7AB-F38495B589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0714" r="29878"/>
          <a:stretch/>
        </p:blipFill>
        <p:spPr>
          <a:xfrm>
            <a:off x="7868966" y="1112838"/>
            <a:ext cx="3475649" cy="4975225"/>
          </a:xfrm>
          <a:prstGeom prst="rect">
            <a:avLst/>
          </a:prstGeom>
          <a:noFill/>
        </p:spPr>
      </p:pic>
      <p:sp>
        <p:nvSpPr>
          <p:cNvPr id="44" name="Text Placeholder 5">
            <a:extLst>
              <a:ext uri="{FF2B5EF4-FFF2-40B4-BE49-F238E27FC236}">
                <a16:creationId xmlns:a16="http://schemas.microsoft.com/office/drawing/2014/main" id="{BE37BA99-BC79-07EC-52B7-4A0F2940CDE6}"/>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15</a:t>
            </a:fld>
            <a:endParaRPr lang="en-US"/>
          </a:p>
        </p:txBody>
      </p:sp>
      <p:sp>
        <p:nvSpPr>
          <p:cNvPr id="14" name="Text Placeholder 1">
            <a:extLst>
              <a:ext uri="{FF2B5EF4-FFF2-40B4-BE49-F238E27FC236}">
                <a16:creationId xmlns:a16="http://schemas.microsoft.com/office/drawing/2014/main" id="{FDA7AD1A-9F38-103C-F576-ECB80C74A4B2}"/>
              </a:ext>
            </a:extLst>
          </p:cNvPr>
          <p:cNvSpPr>
            <a:spLocks noGrp="1"/>
          </p:cNvSpPr>
          <p:nvPr>
            <p:ph type="body" idx="1"/>
          </p:nvPr>
        </p:nvSpPr>
        <p:spPr>
          <a:xfrm>
            <a:off x="847384" y="1864186"/>
            <a:ext cx="6600072" cy="660185"/>
          </a:xfrm>
        </p:spPr>
        <p:txBody>
          <a:bodyPr anchor="b">
            <a:normAutofit lnSpcReduction="10000"/>
          </a:bodyPr>
          <a:lstStyle/>
          <a:p>
            <a:pPr>
              <a:lnSpc>
                <a:spcPct val="130000"/>
              </a:lnSpc>
            </a:pPr>
            <a:r>
              <a:rPr lang="en-US" dirty="0"/>
              <a:t>When designing levels, it's important to keep several key principles in mind:</a:t>
            </a:r>
          </a:p>
        </p:txBody>
      </p:sp>
    </p:spTree>
    <p:extLst>
      <p:ext uri="{BB962C8B-B14F-4D97-AF65-F5344CB8AC3E}">
        <p14:creationId xmlns:p14="http://schemas.microsoft.com/office/powerpoint/2010/main" val="405135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8"/>
                                        </p:tgtEl>
                                      </p:cBhvr>
                                    </p:cmd>
                                  </p:childTnLst>
                                </p:cTn>
                              </p:par>
                            </p:childTnLst>
                          </p:cTn>
                        </p:par>
                      </p:childTnLst>
                    </p:cTn>
                  </p:par>
                </p:childTnLst>
              </p:cTn>
              <p:nextCondLst>
                <p:cond evt="onClick" delay="0">
                  <p:tgtEl>
                    <p:spTgt spid="38"/>
                  </p:tgtEl>
                </p:cond>
              </p:nextCondLst>
            </p:seq>
            <p:video>
              <p:cMediaNode mute="1">
                <p:cTn id="12" repeatCount="indefinite" fill="hold" display="0">
                  <p:stCondLst>
                    <p:cond delay="indefinite"/>
                  </p:stCondLst>
                </p:cTn>
                <p:tgtEl>
                  <p:spTgt spid="3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1375285" y="792856"/>
            <a:ext cx="5744335" cy="979204"/>
          </a:xfrm>
        </p:spPr>
        <p:txBody>
          <a:bodyPr anchor="t">
            <a:normAutofit/>
          </a:bodyPr>
          <a:lstStyle/>
          <a:p>
            <a:r>
              <a:rPr lang="en-US" sz="3300" dirty="0"/>
              <a:t>Level Design Techniques</a:t>
            </a:r>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1375285" y="2494876"/>
            <a:ext cx="8079108" cy="3880757"/>
          </a:xfrm>
        </p:spPr>
        <p:txBody>
          <a:bodyPr>
            <a:normAutofit/>
          </a:bodyPr>
          <a:lstStyle/>
          <a:p>
            <a:pPr marL="171450" indent="-171450">
              <a:lnSpc>
                <a:spcPct val="140000"/>
              </a:lnSpc>
              <a:buFont typeface="Arial" panose="020B0604020202020204" pitchFamily="34" charset="0"/>
              <a:buChar char="•"/>
            </a:pPr>
            <a:r>
              <a:rPr lang="en-US" b="1" dirty="0"/>
              <a:t>Landmarks: </a:t>
            </a:r>
            <a:r>
              <a:rPr lang="en-US" dirty="0"/>
              <a:t>Placing distinct, recognizable objects or structures that can help players orient themselves and navigate the environment.</a:t>
            </a:r>
          </a:p>
          <a:p>
            <a:pPr marL="171450" indent="-171450">
              <a:lnSpc>
                <a:spcPct val="140000"/>
              </a:lnSpc>
              <a:buFont typeface="Arial" panose="020B0604020202020204" pitchFamily="34" charset="0"/>
              <a:buChar char="•"/>
            </a:pPr>
            <a:r>
              <a:rPr lang="en-US" b="1" dirty="0"/>
              <a:t>Gating: </a:t>
            </a:r>
            <a:r>
              <a:rPr lang="en-US" dirty="0"/>
              <a:t>Using barriers or obstacles to control the player's progression, guiding them along a specific path or requiring them to complete specific tasks to advance.</a:t>
            </a:r>
          </a:p>
          <a:p>
            <a:pPr marL="171450" indent="-171450">
              <a:lnSpc>
                <a:spcPct val="140000"/>
              </a:lnSpc>
              <a:buFont typeface="Arial" panose="020B0604020202020204" pitchFamily="34" charset="0"/>
              <a:buChar char="•"/>
            </a:pPr>
            <a:r>
              <a:rPr lang="en-US" b="1" dirty="0"/>
              <a:t>Level geometry: </a:t>
            </a:r>
            <a:r>
              <a:rPr lang="en-US" dirty="0"/>
              <a:t>Designing the layout of the level to create interesting gameplay opportunities, such as cover for combat or platforms for platforming challenges.</a:t>
            </a:r>
          </a:p>
          <a:p>
            <a:pPr marL="171450" indent="-171450">
              <a:lnSpc>
                <a:spcPct val="140000"/>
              </a:lnSpc>
              <a:buFont typeface="Arial" panose="020B0604020202020204" pitchFamily="34" charset="0"/>
              <a:buChar char="•"/>
            </a:pPr>
            <a:r>
              <a:rPr lang="en-US" b="1" dirty="0"/>
              <a:t>Lighting and color: </a:t>
            </a:r>
            <a:r>
              <a:rPr lang="en-US" dirty="0"/>
              <a:t>Utilizing lighting and color to guide the player's attention, create a mood, or highlight important areas.</a:t>
            </a:r>
          </a:p>
        </p:txBody>
      </p:sp>
      <p:sp>
        <p:nvSpPr>
          <p:cNvPr id="20" name="Text Placeholder 4">
            <a:extLst>
              <a:ext uri="{FF2B5EF4-FFF2-40B4-BE49-F238E27FC236}">
                <a16:creationId xmlns:a16="http://schemas.microsoft.com/office/drawing/2014/main" id="{829C1785-0277-AAC2-DFDF-E22D4EEE6B95}"/>
              </a:ext>
            </a:extLst>
          </p:cNvPr>
          <p:cNvSpPr>
            <a:spLocks noGrp="1"/>
          </p:cNvSpPr>
          <p:nvPr>
            <p:ph type="body" sz="quarter" idx="13"/>
          </p:nvPr>
        </p:nvSpPr>
        <p:spPr>
          <a:xfrm>
            <a:off x="9507849" y="4619671"/>
            <a:ext cx="2121408" cy="2121408"/>
          </a:xfrm>
        </p:spPr>
        <p:txBody>
          <a:bodyPr/>
          <a:lstStyle/>
          <a:p>
            <a:endParaRPr lang="en-US" dirty="0"/>
          </a:p>
        </p:txBody>
      </p:sp>
      <p:sp>
        <p:nvSpPr>
          <p:cNvPr id="22" name="Text Placeholder 5">
            <a:extLst>
              <a:ext uri="{FF2B5EF4-FFF2-40B4-BE49-F238E27FC236}">
                <a16:creationId xmlns:a16="http://schemas.microsoft.com/office/drawing/2014/main" id="{D3DD5642-826E-1C60-D7C3-083B79BDA578}"/>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16</a:t>
            </a:fld>
            <a:endParaRPr lang="en-US"/>
          </a:p>
        </p:txBody>
      </p:sp>
      <p:sp>
        <p:nvSpPr>
          <p:cNvPr id="14" name="Text Placeholder 1">
            <a:extLst>
              <a:ext uri="{FF2B5EF4-FFF2-40B4-BE49-F238E27FC236}">
                <a16:creationId xmlns:a16="http://schemas.microsoft.com/office/drawing/2014/main" id="{FDA7AD1A-9F38-103C-F576-ECB80C74A4B2}"/>
              </a:ext>
            </a:extLst>
          </p:cNvPr>
          <p:cNvSpPr>
            <a:spLocks noGrp="1"/>
          </p:cNvSpPr>
          <p:nvPr>
            <p:ph type="body" idx="1"/>
          </p:nvPr>
        </p:nvSpPr>
        <p:spPr>
          <a:xfrm>
            <a:off x="1375285" y="1745326"/>
            <a:ext cx="9441430" cy="493004"/>
          </a:xfrm>
        </p:spPr>
        <p:txBody>
          <a:bodyPr anchor="b">
            <a:normAutofit/>
          </a:bodyPr>
          <a:lstStyle/>
          <a:p>
            <a:pPr>
              <a:lnSpc>
                <a:spcPct val="140000"/>
              </a:lnSpc>
            </a:pPr>
            <a:r>
              <a:rPr lang="en-US" dirty="0"/>
              <a:t>Level designers use various techniques to create engaging and enjoyable levels, such as:</a:t>
            </a:r>
          </a:p>
        </p:txBody>
      </p:sp>
    </p:spTree>
    <p:extLst>
      <p:ext uri="{BB962C8B-B14F-4D97-AF65-F5344CB8AC3E}">
        <p14:creationId xmlns:p14="http://schemas.microsoft.com/office/powerpoint/2010/main" val="325141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50168" y="876301"/>
            <a:ext cx="10122632" cy="652054"/>
          </a:xfrm>
        </p:spPr>
        <p:txBody>
          <a:bodyPr vert="horz" lIns="0" tIns="0" rIns="0" bIns="0" rtlCol="0" anchor="ctr">
            <a:normAutofit fontScale="90000"/>
          </a:bodyPr>
          <a:lstStyle/>
          <a:p>
            <a:r>
              <a:rPr lang="en-US" sz="3600" dirty="0"/>
              <a:t>Examples of </a:t>
            </a:r>
            <a:r>
              <a:rPr lang="en-US" b="1" i="0" kern="1200" cap="all" spc="600" baseline="0" dirty="0">
                <a:latin typeface="+mj-lt"/>
                <a:ea typeface="+mj-ea"/>
                <a:cs typeface="Arial Black" panose="020B0604020202020204" pitchFamily="34" charset="0"/>
              </a:rPr>
              <a:t>Well-Designed Levels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33"/>
          </p:nvPr>
        </p:nvSpPr>
        <p:spPr>
          <a:xfrm rot="16200000">
            <a:off x="8854442" y="2953511"/>
            <a:ext cx="6291068" cy="384048"/>
          </a:xfrm>
        </p:spPr>
        <p:txBody>
          <a:bodyPr vert="horz" lIns="210312" tIns="45720" rIns="91440" bIns="45720" rtlCol="0" anchor="ctr">
            <a:normAutofit/>
          </a:bodyPr>
          <a:lstStyle/>
          <a:p>
            <a:pPr>
              <a:spcAft>
                <a:spcPts val="600"/>
              </a:spcAft>
            </a:pPr>
            <a:r>
              <a:rPr lang="en-US" b="1" kern="1200" cap="all" spc="300" baseline="0">
                <a:latin typeface="+mj-lt"/>
                <a:ea typeface="+mn-ea"/>
                <a:cs typeface="+mn-cs"/>
              </a:rPr>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34"/>
          </p:nvPr>
        </p:nvSpPr>
        <p:spPr>
          <a:xfrm rot="16200000">
            <a:off x="11716512" y="6382510"/>
            <a:ext cx="566928" cy="384048"/>
          </a:xfrm>
        </p:spPr>
        <p:txBody>
          <a:bodyPr vert="horz" lIns="91440" tIns="45720" rIns="91440" bIns="45720" rtlCol="0" anchor="ctr">
            <a:normAutofit/>
          </a:bodyPr>
          <a:lstStyle/>
          <a:p>
            <a:pPr>
              <a:spcAft>
                <a:spcPts val="600"/>
              </a:spcAft>
            </a:pPr>
            <a:fld id="{09A01C0A-2BB6-49E7-91A3-DCB9F9F59583}" type="slidenum">
              <a:rPr lang="en-US" smtClean="0"/>
              <a:pPr>
                <a:spcAft>
                  <a:spcPts val="600"/>
                </a:spcAft>
              </a:pPr>
              <a:t>17</a:t>
            </a:fld>
            <a:endParaRPr lang="en-US"/>
          </a:p>
        </p:txBody>
      </p:sp>
    </p:spTree>
    <p:extLst>
      <p:ext uri="{BB962C8B-B14F-4D97-AF65-F5344CB8AC3E}">
        <p14:creationId xmlns:p14="http://schemas.microsoft.com/office/powerpoint/2010/main" val="3807077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50168" y="876301"/>
            <a:ext cx="10122632" cy="652054"/>
          </a:xfrm>
        </p:spPr>
        <p:txBody>
          <a:bodyPr vert="horz" lIns="0" tIns="0" rIns="0" bIns="0" rtlCol="0" anchor="ctr">
            <a:normAutofit fontScale="90000"/>
          </a:bodyPr>
          <a:lstStyle/>
          <a:p>
            <a:r>
              <a:rPr lang="en-US" sz="3600" dirty="0"/>
              <a:t>Examples of </a:t>
            </a:r>
            <a:r>
              <a:rPr lang="en-US" b="1" i="0" kern="1200" cap="all" spc="600" baseline="0" dirty="0">
                <a:latin typeface="+mj-lt"/>
                <a:ea typeface="+mj-ea"/>
                <a:cs typeface="Arial Black" panose="020B0604020202020204" pitchFamily="34" charset="0"/>
              </a:rPr>
              <a:t>Well-Designed Levels</a:t>
            </a:r>
          </a:p>
        </p:txBody>
      </p:sp>
      <p:sp>
        <p:nvSpPr>
          <p:cNvPr id="12" name="Subtitle 3">
            <a:extLst>
              <a:ext uri="{FF2B5EF4-FFF2-40B4-BE49-F238E27FC236}">
                <a16:creationId xmlns:a16="http://schemas.microsoft.com/office/drawing/2014/main" id="{7F65BC1B-CBC3-44A2-F5E9-FC37F511E988}"/>
              </a:ext>
            </a:extLst>
          </p:cNvPr>
          <p:cNvSpPr>
            <a:spLocks noGrp="1"/>
          </p:cNvSpPr>
          <p:nvPr>
            <p:ph type="subTitle" idx="1"/>
          </p:nvPr>
        </p:nvSpPr>
        <p:spPr>
          <a:xfrm>
            <a:off x="4315222" y="2729706"/>
            <a:ext cx="2940863" cy="652054"/>
          </a:xfrm>
        </p:spPr>
        <p:txBody>
          <a:bodyPr/>
          <a:lstStyle/>
          <a:p>
            <a:r>
              <a:rPr lang="en-US" dirty="0"/>
              <a:t>Half-Life 2 - </a:t>
            </a:r>
            <a:r>
              <a:rPr lang="en-US" dirty="0" err="1"/>
              <a:t>Ravenholm</a:t>
            </a:r>
            <a:r>
              <a:rPr lang="en-US" dirty="0"/>
              <a:t>: </a:t>
            </a:r>
          </a:p>
        </p:txBody>
      </p:sp>
      <p:sp>
        <p:nvSpPr>
          <p:cNvPr id="3" name="Text Placeholder 1">
            <a:extLst>
              <a:ext uri="{FF2B5EF4-FFF2-40B4-BE49-F238E27FC236}">
                <a16:creationId xmlns:a16="http://schemas.microsoft.com/office/drawing/2014/main" id="{1713D842-65F5-7C7E-1F71-C5142350B201}"/>
              </a:ext>
            </a:extLst>
          </p:cNvPr>
          <p:cNvSpPr txBox="1">
            <a:spLocks/>
          </p:cNvSpPr>
          <p:nvPr/>
        </p:nvSpPr>
        <p:spPr>
          <a:xfrm>
            <a:off x="789748" y="2729706"/>
            <a:ext cx="3065850" cy="988902"/>
          </a:xfrm>
          <a:prstGeom prst="rect">
            <a:avLst/>
          </a:prstGeom>
        </p:spPr>
        <p:txBody>
          <a:bodyPr vert="horz" lIns="0" tIns="0" rIns="0" bIns="0" rtlCol="0" anchor="b">
            <a:normAutofit/>
          </a:bodyPr>
          <a:lstStyle>
            <a:lvl1pPr marL="0" indent="0" algn="l" defTabSz="914400" rtl="0" eaLnBrk="1" latinLnBrk="0" hangingPunct="1">
              <a:lnSpc>
                <a:spcPct val="150000"/>
              </a:lnSpc>
              <a:spcBef>
                <a:spcPts val="1000"/>
              </a:spcBef>
              <a:buFontTx/>
              <a:buNone/>
              <a:defRPr sz="2400" b="1"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000" b="1"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1800" b="1"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600" b="1"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600" b="1" i="0" kern="1200">
                <a:solidFill>
                  <a:schemeClr val="tx1"/>
                </a:solidFill>
                <a:latin typeface="Avenir Next LT Pro" panose="020B0504020202020204" pitchFamily="34"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90000"/>
              </a:lnSpc>
              <a:spcBef>
                <a:spcPts val="0"/>
              </a:spcBef>
              <a:spcAft>
                <a:spcPts val="600"/>
              </a:spcAft>
            </a:pPr>
            <a:r>
              <a:rPr lang="en-US" sz="2200" b="1" i="0" kern="1200" cap="all" spc="300" baseline="0" dirty="0">
                <a:latin typeface="+mj-lt"/>
                <a:ea typeface="+mn-ea"/>
                <a:cs typeface="Arial Black" panose="020B0604020202020204" pitchFamily="34" charset="0"/>
              </a:rPr>
              <a:t>Super Mario Bros.</a:t>
            </a:r>
            <a:endParaRPr lang="tr-TR" sz="2200" b="1" i="0" kern="1200" cap="all" spc="300" baseline="0" dirty="0">
              <a:latin typeface="+mj-lt"/>
              <a:ea typeface="+mn-ea"/>
              <a:cs typeface="Arial Black" panose="020B0604020202020204" pitchFamily="34" charset="0"/>
            </a:endParaRPr>
          </a:p>
          <a:p>
            <a:pPr>
              <a:lnSpc>
                <a:spcPct val="90000"/>
              </a:lnSpc>
              <a:spcBef>
                <a:spcPts val="0"/>
              </a:spcBef>
              <a:spcAft>
                <a:spcPts val="600"/>
              </a:spcAft>
            </a:pPr>
            <a:r>
              <a:rPr lang="en-US" sz="2200" b="1" i="0" kern="1200" cap="all" spc="300" baseline="0" dirty="0">
                <a:latin typeface="+mj-lt"/>
                <a:ea typeface="+mn-ea"/>
                <a:cs typeface="Arial Black" panose="020B0604020202020204" pitchFamily="34" charset="0"/>
              </a:rPr>
              <a:t>World 1-1</a:t>
            </a:r>
            <a:r>
              <a:rPr lang="en-US" sz="1800" b="1" i="0" kern="1200" cap="all" spc="300" baseline="0" dirty="0">
                <a:latin typeface="+mj-lt"/>
                <a:ea typeface="+mn-ea"/>
                <a:cs typeface="Arial Black" panose="020B0604020202020204" pitchFamily="34" charset="0"/>
              </a:rPr>
              <a:t>:</a:t>
            </a:r>
          </a:p>
        </p:txBody>
      </p:sp>
      <p:sp>
        <p:nvSpPr>
          <p:cNvPr id="24" name="Text Placeholder 9">
            <a:extLst>
              <a:ext uri="{FF2B5EF4-FFF2-40B4-BE49-F238E27FC236}">
                <a16:creationId xmlns:a16="http://schemas.microsoft.com/office/drawing/2014/main" id="{09FDFF87-558E-A6F8-7382-2CEF60666A35}"/>
              </a:ext>
            </a:extLst>
          </p:cNvPr>
          <p:cNvSpPr>
            <a:spLocks noGrp="1"/>
          </p:cNvSpPr>
          <p:nvPr>
            <p:ph type="body" sz="quarter" idx="29"/>
          </p:nvPr>
        </p:nvSpPr>
        <p:spPr>
          <a:xfrm>
            <a:off x="8279692" y="2729706"/>
            <a:ext cx="2940864" cy="652055"/>
          </a:xfrm>
        </p:spPr>
        <p:txBody>
          <a:bodyPr/>
          <a:lstStyle/>
          <a:p>
            <a:r>
              <a:rPr lang="en-US" dirty="0"/>
              <a:t>The Last of Us - Pittsburgh:</a:t>
            </a:r>
          </a:p>
        </p:txBody>
      </p:sp>
      <p:pic>
        <p:nvPicPr>
          <p:cNvPr id="10" name="Content Placeholder 9">
            <a:extLst>
              <a:ext uri="{FF2B5EF4-FFF2-40B4-BE49-F238E27FC236}">
                <a16:creationId xmlns:a16="http://schemas.microsoft.com/office/drawing/2014/main" id="{C4ABC5FD-FB4B-411B-A6D9-2EEA61D0E8D7}"/>
              </a:ext>
            </a:extLst>
          </p:cNvPr>
          <p:cNvPicPr>
            <a:picLocks noGrp="1" noChangeAspect="1"/>
          </p:cNvPicPr>
          <p:nvPr>
            <p:ph idx="11"/>
          </p:nvPr>
        </p:nvPicPr>
        <p:blipFill rotWithShape="1">
          <a:blip r:embed="rId2"/>
          <a:srcRect r="8369" b="-1375"/>
          <a:stretch/>
        </p:blipFill>
        <p:spPr>
          <a:xfrm>
            <a:off x="8150016" y="4140955"/>
            <a:ext cx="3449895" cy="2150113"/>
          </a:xfrm>
          <a:prstGeom prst="rect">
            <a:avLst/>
          </a:prstGeom>
        </p:spPr>
      </p:pic>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33"/>
          </p:nvPr>
        </p:nvSpPr>
        <p:spPr>
          <a:xfrm rot="16200000">
            <a:off x="8854442" y="2953511"/>
            <a:ext cx="6291068" cy="384048"/>
          </a:xfrm>
        </p:spPr>
        <p:txBody>
          <a:bodyPr vert="horz" lIns="210312" tIns="45720" rIns="91440" bIns="45720" rtlCol="0" anchor="ctr">
            <a:normAutofit/>
          </a:bodyPr>
          <a:lstStyle/>
          <a:p>
            <a:pPr>
              <a:spcAft>
                <a:spcPts val="600"/>
              </a:spcAft>
            </a:pPr>
            <a:r>
              <a:rPr lang="en-US" b="1" kern="1200" cap="all" spc="300" baseline="0">
                <a:latin typeface="+mj-lt"/>
                <a:ea typeface="+mn-ea"/>
                <a:cs typeface="+mn-cs"/>
              </a:rPr>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34"/>
          </p:nvPr>
        </p:nvSpPr>
        <p:spPr>
          <a:xfrm rot="16200000">
            <a:off x="11716512" y="6382510"/>
            <a:ext cx="566928" cy="384048"/>
          </a:xfrm>
        </p:spPr>
        <p:txBody>
          <a:bodyPr vert="horz" lIns="91440" tIns="45720" rIns="91440" bIns="45720" rtlCol="0" anchor="ctr">
            <a:normAutofit/>
          </a:bodyPr>
          <a:lstStyle/>
          <a:p>
            <a:pPr>
              <a:spcAft>
                <a:spcPts val="600"/>
              </a:spcAft>
            </a:pPr>
            <a:fld id="{09A01C0A-2BB6-49E7-91A3-DCB9F9F59583}" type="slidenum">
              <a:rPr lang="en-US" smtClean="0"/>
              <a:pPr>
                <a:spcAft>
                  <a:spcPts val="600"/>
                </a:spcAft>
              </a:pPr>
              <a:t>18</a:t>
            </a:fld>
            <a:endParaRPr lang="en-US"/>
          </a:p>
        </p:txBody>
      </p:sp>
      <p:pic>
        <p:nvPicPr>
          <p:cNvPr id="1028" name="Picture 4" descr="Ravenholm - Wikipedia">
            <a:extLst>
              <a:ext uri="{FF2B5EF4-FFF2-40B4-BE49-F238E27FC236}">
                <a16:creationId xmlns:a16="http://schemas.microsoft.com/office/drawing/2014/main" id="{869DA11A-FC70-44F5-9445-D598F43C235B}"/>
              </a:ext>
            </a:extLst>
          </p:cNvPr>
          <p:cNvPicPr>
            <a:picLocks noGrp="1" noChangeAspect="1" noChangeArrowheads="1"/>
          </p:cNvPicPr>
          <p:nvPr>
            <p:ph idx="12"/>
          </p:nvPr>
        </p:nvPicPr>
        <p:blipFill>
          <a:blip r:embed="rId3">
            <a:extLst>
              <a:ext uri="{28A0092B-C50C-407E-A947-70E740481C1C}">
                <a14:useLocalDpi xmlns:a14="http://schemas.microsoft.com/office/drawing/2010/main" val="0"/>
              </a:ext>
            </a:extLst>
          </a:blip>
          <a:srcRect/>
          <a:stretch>
            <a:fillRect/>
          </a:stretch>
        </p:blipFill>
        <p:spPr bwMode="auto">
          <a:xfrm>
            <a:off x="4242400" y="4128294"/>
            <a:ext cx="3449895"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15">
            <a:extLst>
              <a:ext uri="{FF2B5EF4-FFF2-40B4-BE49-F238E27FC236}">
                <a16:creationId xmlns:a16="http://schemas.microsoft.com/office/drawing/2014/main" id="{4BFA4CC2-5F90-47C0-9D4D-0B6DF7A9B485}"/>
              </a:ext>
            </a:extLst>
          </p:cNvPr>
          <p:cNvPicPr>
            <a:picLocks noGrp="1" noChangeAspect="1"/>
          </p:cNvPicPr>
          <p:nvPr>
            <p:ph idx="10"/>
          </p:nvPr>
        </p:nvPicPr>
        <p:blipFill rotWithShape="1">
          <a:blip r:embed="rId4"/>
          <a:srcRect l="4399" r="14844" b="3915"/>
          <a:stretch/>
        </p:blipFill>
        <p:spPr>
          <a:xfrm>
            <a:off x="593924" y="4128294"/>
            <a:ext cx="3190755" cy="2133600"/>
          </a:xfrm>
          <a:prstGeom prst="rect">
            <a:avLst/>
          </a:prstGeom>
        </p:spPr>
      </p:pic>
    </p:spTree>
    <p:extLst>
      <p:ext uri="{BB962C8B-B14F-4D97-AF65-F5344CB8AC3E}">
        <p14:creationId xmlns:p14="http://schemas.microsoft.com/office/powerpoint/2010/main" val="622235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681892" y="1061953"/>
            <a:ext cx="6034216" cy="1439604"/>
          </a:xfrm>
        </p:spPr>
        <p:txBody>
          <a:bodyPr/>
          <a:lstStyle/>
          <a:p>
            <a:r>
              <a:rPr lang="en-US" sz="3200" dirty="0"/>
              <a:t>Introduction to </a:t>
            </a:r>
            <a:r>
              <a:rPr lang="tr-TR" sz="3200" dirty="0"/>
              <a:t>Render Pıpelınes</a:t>
            </a:r>
            <a:r>
              <a:rPr lang="en-US" sz="3200" dirty="0"/>
              <a:t> in Unity</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19</a:t>
            </a:fld>
            <a:endParaRPr lang="en-US" dirty="0"/>
          </a:p>
        </p:txBody>
      </p:sp>
      <p:sp>
        <p:nvSpPr>
          <p:cNvPr id="14" name="Text Placeholder 94">
            <a:extLst>
              <a:ext uri="{FF2B5EF4-FFF2-40B4-BE49-F238E27FC236}">
                <a16:creationId xmlns:a16="http://schemas.microsoft.com/office/drawing/2014/main" id="{72C74A9A-B2AB-46E1-AE5B-1CF892EE5281}"/>
              </a:ext>
            </a:extLst>
          </p:cNvPr>
          <p:cNvSpPr txBox="1">
            <a:spLocks/>
          </p:cNvSpPr>
          <p:nvPr/>
        </p:nvSpPr>
        <p:spPr>
          <a:xfrm>
            <a:off x="5615116" y="2606481"/>
            <a:ext cx="5157787" cy="3684588"/>
          </a:xfrm>
          <a:prstGeom prst="rect">
            <a:avLst/>
          </a:prstGeom>
        </p:spPr>
        <p:txBody>
          <a:bodyPr>
            <a:normAutofit fontScale="92500" lnSpcReduction="10000"/>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2000" dirty="0"/>
              <a:t> A render pipeline in Unity is a series of processes and techniques used to render graphics in a game or application. It defines how the engine processes graphical elements, such as meshes, textures, and materials, to produce the final image displayed on the screen. The render pipeline is responsible for handling various tasks such as rendering shadows, reflections, global illumination, and post-processing effects.</a:t>
            </a:r>
          </a:p>
        </p:txBody>
      </p:sp>
    </p:spTree>
    <p:extLst>
      <p:ext uri="{BB962C8B-B14F-4D97-AF65-F5344CB8AC3E}">
        <p14:creationId xmlns:p14="http://schemas.microsoft.com/office/powerpoint/2010/main" val="118592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16" y="653461"/>
            <a:ext cx="4834517" cy="575290"/>
          </a:xfrm>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20714" y="1975027"/>
            <a:ext cx="4834517" cy="4228334"/>
          </a:xfrm>
        </p:spPr>
        <p:txBody>
          <a:bodyPr/>
          <a:lstStyle/>
          <a:p>
            <a:pPr marL="285750" indent="-285750">
              <a:lnSpc>
                <a:spcPct val="100000"/>
              </a:lnSpc>
              <a:buFont typeface="Arial" panose="020B0604020202020204" pitchFamily="34" charset="0"/>
              <a:buChar char="•"/>
            </a:pPr>
            <a:r>
              <a:rPr lang="en-US" dirty="0"/>
              <a:t>INTRODUCTION </a:t>
            </a:r>
          </a:p>
          <a:p>
            <a:pPr marL="285750" indent="-285750">
              <a:lnSpc>
                <a:spcPct val="100000"/>
              </a:lnSpc>
              <a:buFont typeface="Arial" panose="020B0604020202020204" pitchFamily="34" charset="0"/>
              <a:buChar char="•"/>
            </a:pPr>
            <a:r>
              <a:rPr lang="tr-TR" dirty="0"/>
              <a:t>Game Desıgn</a:t>
            </a:r>
            <a:endParaRPr lang="en-US" dirty="0"/>
          </a:p>
          <a:p>
            <a:pPr marL="285750" indent="-285750">
              <a:lnSpc>
                <a:spcPct val="100000"/>
              </a:lnSpc>
              <a:buFont typeface="Arial" panose="020B0604020202020204" pitchFamily="34" charset="0"/>
              <a:buChar char="•"/>
            </a:pPr>
            <a:r>
              <a:rPr lang="tr-TR" dirty="0"/>
              <a:t>Level desıgn</a:t>
            </a:r>
          </a:p>
          <a:p>
            <a:pPr marL="285750" indent="-285750">
              <a:lnSpc>
                <a:spcPct val="100000"/>
              </a:lnSpc>
              <a:buFont typeface="Arial" panose="020B0604020202020204" pitchFamily="34" charset="0"/>
              <a:buChar char="•"/>
            </a:pPr>
            <a:r>
              <a:rPr lang="tr-TR" dirty="0"/>
              <a:t>Render Pıpelınes</a:t>
            </a:r>
            <a:endParaRPr lang="en-US" dirty="0"/>
          </a:p>
          <a:p>
            <a:pPr marL="285750" indent="-285750">
              <a:lnSpc>
                <a:spcPct val="100000"/>
              </a:lnSpc>
              <a:buFont typeface="Arial" panose="020B0604020202020204" pitchFamily="34" charset="0"/>
              <a:buChar char="•"/>
            </a:pPr>
            <a:r>
              <a:rPr lang="en-US" dirty="0"/>
              <a:t>Lights</a:t>
            </a:r>
            <a:endParaRPr lang="tr-TR" dirty="0"/>
          </a:p>
          <a:p>
            <a:pPr marL="285750" indent="-285750">
              <a:lnSpc>
                <a:spcPct val="100000"/>
              </a:lnSpc>
              <a:buFont typeface="Arial" panose="020B0604020202020204" pitchFamily="34" charset="0"/>
              <a:buChar char="•"/>
            </a:pPr>
            <a:r>
              <a:rPr lang="en-US" dirty="0"/>
              <a:t>Fog</a:t>
            </a:r>
            <a:endParaRPr lang="tr-TR" dirty="0"/>
          </a:p>
          <a:p>
            <a:pPr marL="285750" indent="-285750">
              <a:lnSpc>
                <a:spcPct val="100000"/>
              </a:lnSpc>
              <a:buFont typeface="Arial" panose="020B0604020202020204" pitchFamily="34" charset="0"/>
              <a:buChar char="•"/>
            </a:pPr>
            <a:r>
              <a:rPr lang="tr-TR" dirty="0"/>
              <a:t>Skybox</a:t>
            </a:r>
          </a:p>
          <a:p>
            <a:pPr marL="285750" indent="-285750">
              <a:lnSpc>
                <a:spcPct val="100000"/>
              </a:lnSpc>
              <a:buFont typeface="Arial" panose="020B0604020202020204" pitchFamily="34" charset="0"/>
              <a:buChar char="•"/>
            </a:pPr>
            <a:r>
              <a:rPr lang="tr-TR" dirty="0"/>
              <a:t>Shader</a:t>
            </a:r>
          </a:p>
          <a:p>
            <a:pPr marL="285750" indent="-285750">
              <a:lnSpc>
                <a:spcPct val="100000"/>
              </a:lnSpc>
              <a:buFont typeface="Arial" panose="020B0604020202020204" pitchFamily="34" charset="0"/>
              <a:buChar char="•"/>
            </a:pPr>
            <a:r>
              <a:rPr lang="tr-TR" dirty="0"/>
              <a:t>Effects</a:t>
            </a:r>
          </a:p>
          <a:p>
            <a:pPr marL="285750" indent="-285750">
              <a:lnSpc>
                <a:spcPct val="100000"/>
              </a:lnSpc>
              <a:buFont typeface="Arial" panose="020B0604020202020204" pitchFamily="34" charset="0"/>
              <a:buChar char="•"/>
            </a:pPr>
            <a:r>
              <a:rPr lang="tr-TR" dirty="0"/>
              <a:t>Conclusion</a:t>
            </a:r>
          </a:p>
          <a:p>
            <a:pPr>
              <a:lnSpc>
                <a:spcPct val="100000"/>
              </a:lnSpc>
            </a:pPr>
            <a:endParaRPr lang="tr-TR" sz="1800" dirty="0"/>
          </a:p>
          <a:p>
            <a:pPr>
              <a:lnSpc>
                <a:spcPct val="100000"/>
              </a:lnSpc>
            </a:pPr>
            <a:endParaRPr lang="en-US" sz="1800" dirty="0"/>
          </a:p>
          <a:p>
            <a:pPr>
              <a:lnSpc>
                <a:spcPct val="100000"/>
              </a:lnSpc>
            </a:pPr>
            <a:endParaRPr lang="en-US" sz="1800"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20</a:t>
            </a:fld>
            <a:endParaRPr lang="en-US"/>
          </a:p>
        </p:txBody>
      </p:sp>
      <p:sp>
        <p:nvSpPr>
          <p:cNvPr id="4" name="Content Placeholder 3">
            <a:extLst>
              <a:ext uri="{FF2B5EF4-FFF2-40B4-BE49-F238E27FC236}">
                <a16:creationId xmlns:a16="http://schemas.microsoft.com/office/drawing/2014/main" id="{EA3B2435-646A-4AB2-9DE4-A69A7AF7658C}"/>
              </a:ext>
            </a:extLst>
          </p:cNvPr>
          <p:cNvSpPr>
            <a:spLocks noGrp="1"/>
          </p:cNvSpPr>
          <p:nvPr>
            <p:ph sz="half" idx="2"/>
          </p:nvPr>
        </p:nvSpPr>
        <p:spPr/>
        <p:txBody>
          <a:bodyPr/>
          <a:lstStyle/>
          <a:p>
            <a:endParaRPr lang="en-US" dirty="0"/>
          </a:p>
        </p:txBody>
      </p:sp>
      <p:sp>
        <p:nvSpPr>
          <p:cNvPr id="6" name="Title 5">
            <a:extLst>
              <a:ext uri="{FF2B5EF4-FFF2-40B4-BE49-F238E27FC236}">
                <a16:creationId xmlns:a16="http://schemas.microsoft.com/office/drawing/2014/main" id="{BE0DD1FA-2F6E-46E5-A7E9-9E4BBA58B0D0}"/>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8DD08489-5DEE-40FF-812D-38319E9E035D}"/>
              </a:ext>
            </a:extLst>
          </p:cNvPr>
          <p:cNvPicPr>
            <a:picLocks noChangeAspect="1"/>
          </p:cNvPicPr>
          <p:nvPr/>
        </p:nvPicPr>
        <p:blipFill>
          <a:blip r:embed="rId2"/>
          <a:stretch>
            <a:fillRect/>
          </a:stretch>
        </p:blipFill>
        <p:spPr>
          <a:xfrm>
            <a:off x="530058" y="942628"/>
            <a:ext cx="10326541" cy="4972744"/>
          </a:xfrm>
          <a:prstGeom prst="rect">
            <a:avLst/>
          </a:prstGeom>
        </p:spPr>
      </p:pic>
    </p:spTree>
    <p:extLst>
      <p:ext uri="{BB962C8B-B14F-4D97-AF65-F5344CB8AC3E}">
        <p14:creationId xmlns:p14="http://schemas.microsoft.com/office/powerpoint/2010/main" val="374074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21</a:t>
            </a:fld>
            <a:endParaRPr lang="en-US"/>
          </a:p>
        </p:txBody>
      </p:sp>
      <p:pic>
        <p:nvPicPr>
          <p:cNvPr id="2" name="Picture 1">
            <a:extLst>
              <a:ext uri="{FF2B5EF4-FFF2-40B4-BE49-F238E27FC236}">
                <a16:creationId xmlns:a16="http://schemas.microsoft.com/office/drawing/2014/main" id="{0AA5E41C-E554-4B92-9D09-641F153F3171}"/>
              </a:ext>
            </a:extLst>
          </p:cNvPr>
          <p:cNvPicPr>
            <a:picLocks noChangeAspect="1"/>
          </p:cNvPicPr>
          <p:nvPr/>
        </p:nvPicPr>
        <p:blipFill>
          <a:blip r:embed="rId2"/>
          <a:stretch>
            <a:fillRect/>
          </a:stretch>
        </p:blipFill>
        <p:spPr>
          <a:xfrm>
            <a:off x="934058" y="839683"/>
            <a:ext cx="9735909" cy="5734850"/>
          </a:xfrm>
          <a:prstGeom prst="rect">
            <a:avLst/>
          </a:prstGeom>
        </p:spPr>
      </p:pic>
      <p:sp>
        <p:nvSpPr>
          <p:cNvPr id="4" name="Content Placeholder 3">
            <a:extLst>
              <a:ext uri="{FF2B5EF4-FFF2-40B4-BE49-F238E27FC236}">
                <a16:creationId xmlns:a16="http://schemas.microsoft.com/office/drawing/2014/main" id="{EA3B2435-646A-4AB2-9DE4-A69A7AF7658C}"/>
              </a:ext>
            </a:extLst>
          </p:cNvPr>
          <p:cNvSpPr>
            <a:spLocks noGrp="1"/>
          </p:cNvSpPr>
          <p:nvPr>
            <p:ph sz="half" idx="2"/>
          </p:nvPr>
        </p:nvSpPr>
        <p:spPr/>
        <p:txBody>
          <a:bodyPr/>
          <a:lstStyle/>
          <a:p>
            <a:endParaRPr lang="en-US" dirty="0"/>
          </a:p>
        </p:txBody>
      </p:sp>
      <p:sp>
        <p:nvSpPr>
          <p:cNvPr id="6" name="Title 5">
            <a:extLst>
              <a:ext uri="{FF2B5EF4-FFF2-40B4-BE49-F238E27FC236}">
                <a16:creationId xmlns:a16="http://schemas.microsoft.com/office/drawing/2014/main" id="{BE0DD1FA-2F6E-46E5-A7E9-9E4BBA58B0D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1949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22</a:t>
            </a:fld>
            <a:endParaRPr lang="en-US"/>
          </a:p>
        </p:txBody>
      </p:sp>
      <p:sp>
        <p:nvSpPr>
          <p:cNvPr id="4" name="Content Placeholder 3">
            <a:extLst>
              <a:ext uri="{FF2B5EF4-FFF2-40B4-BE49-F238E27FC236}">
                <a16:creationId xmlns:a16="http://schemas.microsoft.com/office/drawing/2014/main" id="{EA3B2435-646A-4AB2-9DE4-A69A7AF7658C}"/>
              </a:ext>
            </a:extLst>
          </p:cNvPr>
          <p:cNvSpPr>
            <a:spLocks noGrp="1"/>
          </p:cNvSpPr>
          <p:nvPr>
            <p:ph sz="half" idx="2"/>
          </p:nvPr>
        </p:nvSpPr>
        <p:spPr>
          <a:xfrm>
            <a:off x="765990" y="2227765"/>
            <a:ext cx="10299089" cy="3753934"/>
          </a:xfrm>
        </p:spPr>
        <p:txBody>
          <a:bodyPr/>
          <a:lstStyle/>
          <a:p>
            <a:r>
              <a:rPr lang="en-US" sz="1800" dirty="0"/>
              <a:t>The Built-in Render Pipeline is the default pipeline available in Unity versions prior to 2019.3. It offers a good balance between visual quality and performance and is suitable for a wide range of projects.</a:t>
            </a:r>
          </a:p>
          <a:p>
            <a:endParaRPr lang="en-US" sz="1800" dirty="0"/>
          </a:p>
          <a:p>
            <a:pPr marL="285750" indent="-285750">
              <a:buFont typeface="Arial" panose="020B0604020202020204" pitchFamily="34" charset="0"/>
              <a:buChar char="•"/>
            </a:pPr>
            <a:r>
              <a:rPr lang="en-US" sz="1800" dirty="0"/>
              <a:t>Unity versions: Prior to 2019.3</a:t>
            </a:r>
          </a:p>
          <a:p>
            <a:pPr marL="285750" indent="-285750">
              <a:buFont typeface="Arial" panose="020B0604020202020204" pitchFamily="34" charset="0"/>
              <a:buChar char="•"/>
            </a:pPr>
            <a:r>
              <a:rPr lang="en-US" sz="1800" dirty="0"/>
              <a:t>Features: Forward &amp; Deferred rendering, post-processing effects, global illumination, etc.</a:t>
            </a:r>
          </a:p>
          <a:p>
            <a:pPr marL="285750" indent="-285750">
              <a:buFont typeface="Arial" panose="020B0604020202020204" pitchFamily="34" charset="0"/>
              <a:buChar char="•"/>
            </a:pPr>
            <a:r>
              <a:rPr lang="en-US" sz="1800" dirty="0"/>
              <a:t>Target platforms: PC, consoles, mobile, VR, and more</a:t>
            </a:r>
          </a:p>
          <a:p>
            <a:pPr marL="285750" indent="-285750">
              <a:buFont typeface="Arial" panose="020B0604020202020204" pitchFamily="34" charset="0"/>
              <a:buChar char="•"/>
            </a:pPr>
            <a:r>
              <a:rPr lang="en-US" sz="1800" dirty="0"/>
              <a:t>Best for: Small to medium-sized projects, developers new to Unity, or projects targeting multiple platforms.</a:t>
            </a:r>
          </a:p>
        </p:txBody>
      </p:sp>
      <p:sp>
        <p:nvSpPr>
          <p:cNvPr id="6" name="Title 5">
            <a:extLst>
              <a:ext uri="{FF2B5EF4-FFF2-40B4-BE49-F238E27FC236}">
                <a16:creationId xmlns:a16="http://schemas.microsoft.com/office/drawing/2014/main" id="{BE0DD1FA-2F6E-46E5-A7E9-9E4BBA58B0D0}"/>
              </a:ext>
            </a:extLst>
          </p:cNvPr>
          <p:cNvSpPr>
            <a:spLocks noGrp="1"/>
          </p:cNvSpPr>
          <p:nvPr>
            <p:ph type="title"/>
          </p:nvPr>
        </p:nvSpPr>
        <p:spPr/>
        <p:txBody>
          <a:bodyPr/>
          <a:lstStyle/>
          <a:p>
            <a:r>
              <a:rPr lang="en-US" dirty="0"/>
              <a:t>Built-in Render Pipeline</a:t>
            </a:r>
            <a:br>
              <a:rPr lang="en-US" dirty="0"/>
            </a:br>
            <a:endParaRPr lang="en-US" dirty="0"/>
          </a:p>
        </p:txBody>
      </p:sp>
    </p:spTree>
    <p:extLst>
      <p:ext uri="{BB962C8B-B14F-4D97-AF65-F5344CB8AC3E}">
        <p14:creationId xmlns:p14="http://schemas.microsoft.com/office/powerpoint/2010/main" val="338831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23</a:t>
            </a:fld>
            <a:endParaRPr lang="en-US"/>
          </a:p>
        </p:txBody>
      </p:sp>
      <p:sp>
        <p:nvSpPr>
          <p:cNvPr id="4" name="Content Placeholder 3">
            <a:extLst>
              <a:ext uri="{FF2B5EF4-FFF2-40B4-BE49-F238E27FC236}">
                <a16:creationId xmlns:a16="http://schemas.microsoft.com/office/drawing/2014/main" id="{EA3B2435-646A-4AB2-9DE4-A69A7AF7658C}"/>
              </a:ext>
            </a:extLst>
          </p:cNvPr>
          <p:cNvSpPr>
            <a:spLocks noGrp="1"/>
          </p:cNvSpPr>
          <p:nvPr>
            <p:ph sz="half" idx="2"/>
          </p:nvPr>
        </p:nvSpPr>
        <p:spPr>
          <a:xfrm>
            <a:off x="850168" y="2160653"/>
            <a:ext cx="10122632" cy="4130416"/>
          </a:xfrm>
        </p:spPr>
        <p:txBody>
          <a:bodyPr/>
          <a:lstStyle/>
          <a:p>
            <a:r>
              <a:rPr lang="en-US" sz="1800" dirty="0"/>
              <a:t>The Universal Render Pipeline (URP) is designed for projects targeting multiple platforms, including mobile, VR, and more. URP offers improved performance, scalability, and graphics quality over the Built-in Render Pipeline.</a:t>
            </a:r>
          </a:p>
          <a:p>
            <a:pPr marL="285750" indent="-285750">
              <a:buFont typeface="Arial" panose="020B0604020202020204" pitchFamily="34" charset="0"/>
              <a:buChar char="•"/>
            </a:pPr>
            <a:r>
              <a:rPr lang="en-US" sz="1800" dirty="0"/>
              <a:t>Unity versions: 2019.3 and later</a:t>
            </a:r>
          </a:p>
          <a:p>
            <a:pPr marL="285750" indent="-285750">
              <a:buFont typeface="Arial" panose="020B0604020202020204" pitchFamily="34" charset="0"/>
              <a:buChar char="•"/>
            </a:pPr>
            <a:r>
              <a:rPr lang="en-US" sz="1800" dirty="0"/>
              <a:t>Features: Physically-based rendering, Shader Graph, post-processing effects, 2D lights, etc.</a:t>
            </a:r>
          </a:p>
          <a:p>
            <a:pPr marL="285750" indent="-285750">
              <a:buFont typeface="Arial" panose="020B0604020202020204" pitchFamily="34" charset="0"/>
              <a:buChar char="•"/>
            </a:pPr>
            <a:r>
              <a:rPr lang="en-US" sz="1800" dirty="0"/>
              <a:t>Target platforms: PC, consoles, mobile, VR, and more</a:t>
            </a:r>
          </a:p>
          <a:p>
            <a:pPr marL="285750" indent="-285750">
              <a:buFont typeface="Arial" panose="020B0604020202020204" pitchFamily="34" charset="0"/>
              <a:buChar char="•"/>
            </a:pPr>
            <a:r>
              <a:rPr lang="en-US" sz="1800" dirty="0"/>
              <a:t>Best for: Projects targeting multiple platforms, mobile-first projects, or projects requiring high performance.</a:t>
            </a:r>
          </a:p>
        </p:txBody>
      </p:sp>
      <p:sp>
        <p:nvSpPr>
          <p:cNvPr id="6" name="Title 5">
            <a:extLst>
              <a:ext uri="{FF2B5EF4-FFF2-40B4-BE49-F238E27FC236}">
                <a16:creationId xmlns:a16="http://schemas.microsoft.com/office/drawing/2014/main" id="{BE0DD1FA-2F6E-46E5-A7E9-9E4BBA58B0D0}"/>
              </a:ext>
            </a:extLst>
          </p:cNvPr>
          <p:cNvSpPr>
            <a:spLocks noGrp="1"/>
          </p:cNvSpPr>
          <p:nvPr>
            <p:ph type="title"/>
          </p:nvPr>
        </p:nvSpPr>
        <p:spPr/>
        <p:txBody>
          <a:bodyPr/>
          <a:lstStyle/>
          <a:p>
            <a:r>
              <a:rPr lang="en-US" dirty="0"/>
              <a:t>Universal Render Pipeline (URP)</a:t>
            </a:r>
          </a:p>
        </p:txBody>
      </p:sp>
    </p:spTree>
    <p:extLst>
      <p:ext uri="{BB962C8B-B14F-4D97-AF65-F5344CB8AC3E}">
        <p14:creationId xmlns:p14="http://schemas.microsoft.com/office/powerpoint/2010/main" val="1643471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24</a:t>
            </a:fld>
            <a:endParaRPr lang="en-US"/>
          </a:p>
        </p:txBody>
      </p:sp>
      <p:sp>
        <p:nvSpPr>
          <p:cNvPr id="3" name="Content Placeholder 2">
            <a:extLst>
              <a:ext uri="{FF2B5EF4-FFF2-40B4-BE49-F238E27FC236}">
                <a16:creationId xmlns:a16="http://schemas.microsoft.com/office/drawing/2014/main" id="{DA01F7F1-6813-4D26-B8F5-503F60E90B75}"/>
              </a:ext>
            </a:extLst>
          </p:cNvPr>
          <p:cNvSpPr>
            <a:spLocks noGrp="1"/>
          </p:cNvSpPr>
          <p:nvPr>
            <p:ph sz="half" idx="2"/>
          </p:nvPr>
        </p:nvSpPr>
        <p:spPr/>
        <p:txBody>
          <a:bodyPr/>
          <a:lstStyle/>
          <a:p>
            <a:endParaRPr lang="en-US"/>
          </a:p>
        </p:txBody>
      </p:sp>
      <p:sp>
        <p:nvSpPr>
          <p:cNvPr id="5" name="Title 4">
            <a:extLst>
              <a:ext uri="{FF2B5EF4-FFF2-40B4-BE49-F238E27FC236}">
                <a16:creationId xmlns:a16="http://schemas.microsoft.com/office/drawing/2014/main" id="{EEBA8A19-A78D-4568-A4B5-D9C8278786F0}"/>
              </a:ext>
            </a:extLst>
          </p:cNvPr>
          <p:cNvSpPr>
            <a:spLocks noGrp="1"/>
          </p:cNvSpPr>
          <p:nvPr>
            <p:ph type="title"/>
          </p:nvPr>
        </p:nvSpPr>
        <p:spPr/>
        <p:txBody>
          <a:bodyPr/>
          <a:lstStyle/>
          <a:p>
            <a:endParaRPr lang="en-US" dirty="0"/>
          </a:p>
        </p:txBody>
      </p:sp>
      <p:pic>
        <p:nvPicPr>
          <p:cNvPr id="4098" name="Picture 2" descr="Unity's Build-In Pipeline Vs Unity's URP | URP vs Default Pipeline | Is  URP(LWRP) really worth it? - YouTube">
            <a:extLst>
              <a:ext uri="{FF2B5EF4-FFF2-40B4-BE49-F238E27FC236}">
                <a16:creationId xmlns:a16="http://schemas.microsoft.com/office/drawing/2014/main" id="{D2C6008D-DF78-4994-A7B9-E5D848747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3" y="-6993"/>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401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25</a:t>
            </a:fld>
            <a:endParaRPr lang="en-US"/>
          </a:p>
        </p:txBody>
      </p:sp>
      <p:sp>
        <p:nvSpPr>
          <p:cNvPr id="4" name="Content Placeholder 3">
            <a:extLst>
              <a:ext uri="{FF2B5EF4-FFF2-40B4-BE49-F238E27FC236}">
                <a16:creationId xmlns:a16="http://schemas.microsoft.com/office/drawing/2014/main" id="{EA3B2435-646A-4AB2-9DE4-A69A7AF7658C}"/>
              </a:ext>
            </a:extLst>
          </p:cNvPr>
          <p:cNvSpPr>
            <a:spLocks noGrp="1"/>
          </p:cNvSpPr>
          <p:nvPr>
            <p:ph sz="half" idx="2"/>
          </p:nvPr>
        </p:nvSpPr>
        <p:spPr>
          <a:xfrm>
            <a:off x="648544" y="2001262"/>
            <a:ext cx="10458480" cy="4516984"/>
          </a:xfrm>
        </p:spPr>
        <p:txBody>
          <a:bodyPr/>
          <a:lstStyle/>
          <a:p>
            <a:r>
              <a:rPr lang="en-US" sz="1800" dirty="0"/>
              <a:t>The High Definition Render Pipeline (HDRP) is designed for projects targeting high-end platforms, such as PC and consoles. HDRP offers advanced graphics features, improved visual fidelity, and customizable rendering settings.</a:t>
            </a:r>
          </a:p>
          <a:p>
            <a:endParaRPr lang="en-US" sz="1800" dirty="0"/>
          </a:p>
          <a:p>
            <a:pPr marL="285750" indent="-285750">
              <a:buFont typeface="Arial" panose="020B0604020202020204" pitchFamily="34" charset="0"/>
              <a:buChar char="•"/>
            </a:pPr>
            <a:r>
              <a:rPr lang="en-US" sz="1800" dirty="0"/>
              <a:t>Unity versions: 2018.1 and later</a:t>
            </a:r>
          </a:p>
          <a:p>
            <a:pPr marL="285750" indent="-285750">
              <a:buFont typeface="Arial" panose="020B0604020202020204" pitchFamily="34" charset="0"/>
              <a:buChar char="•"/>
            </a:pPr>
            <a:r>
              <a:rPr lang="en-US" sz="1800" dirty="0"/>
              <a:t>Features: Physically-based rendering, Shader Graph, post-processing stack, advanced lighting, Volumetric Fog, etc.</a:t>
            </a:r>
          </a:p>
          <a:p>
            <a:pPr marL="285750" indent="-285750">
              <a:buFont typeface="Arial" panose="020B0604020202020204" pitchFamily="34" charset="0"/>
              <a:buChar char="•"/>
            </a:pPr>
            <a:r>
              <a:rPr lang="en-US" sz="1800" dirty="0"/>
              <a:t>Target platforms: High-end PC, consoles</a:t>
            </a:r>
          </a:p>
          <a:p>
            <a:pPr marL="285750" indent="-285750">
              <a:buFont typeface="Arial" panose="020B0604020202020204" pitchFamily="34" charset="0"/>
              <a:buChar char="•"/>
            </a:pPr>
            <a:r>
              <a:rPr lang="en-US" sz="1800" dirty="0"/>
              <a:t>Best for: Projects requiring high visual fidelity, cinematic experiences, or projects targeting high-end platforms</a:t>
            </a:r>
          </a:p>
        </p:txBody>
      </p:sp>
      <p:sp>
        <p:nvSpPr>
          <p:cNvPr id="6" name="Title 5">
            <a:extLst>
              <a:ext uri="{FF2B5EF4-FFF2-40B4-BE49-F238E27FC236}">
                <a16:creationId xmlns:a16="http://schemas.microsoft.com/office/drawing/2014/main" id="{BE0DD1FA-2F6E-46E5-A7E9-9E4BBA58B0D0}"/>
              </a:ext>
            </a:extLst>
          </p:cNvPr>
          <p:cNvSpPr>
            <a:spLocks noGrp="1"/>
          </p:cNvSpPr>
          <p:nvPr>
            <p:ph type="title"/>
          </p:nvPr>
        </p:nvSpPr>
        <p:spPr>
          <a:xfrm>
            <a:off x="850168" y="402672"/>
            <a:ext cx="10122632" cy="1125683"/>
          </a:xfrm>
        </p:spPr>
        <p:txBody>
          <a:bodyPr/>
          <a:lstStyle/>
          <a:p>
            <a:r>
              <a:rPr lang="en-US" dirty="0"/>
              <a:t>High Definition Render Pipeline (HDRP)</a:t>
            </a:r>
          </a:p>
        </p:txBody>
      </p:sp>
    </p:spTree>
    <p:extLst>
      <p:ext uri="{BB962C8B-B14F-4D97-AF65-F5344CB8AC3E}">
        <p14:creationId xmlns:p14="http://schemas.microsoft.com/office/powerpoint/2010/main" val="32202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26</a:t>
            </a:fld>
            <a:endParaRPr lang="en-US"/>
          </a:p>
        </p:txBody>
      </p:sp>
      <p:sp>
        <p:nvSpPr>
          <p:cNvPr id="4" name="Content Placeholder 3">
            <a:extLst>
              <a:ext uri="{FF2B5EF4-FFF2-40B4-BE49-F238E27FC236}">
                <a16:creationId xmlns:a16="http://schemas.microsoft.com/office/drawing/2014/main" id="{EA3B2435-646A-4AB2-9DE4-A69A7AF7658C}"/>
              </a:ext>
            </a:extLst>
          </p:cNvPr>
          <p:cNvSpPr>
            <a:spLocks noGrp="1"/>
          </p:cNvSpPr>
          <p:nvPr>
            <p:ph sz="half" idx="2"/>
          </p:nvPr>
        </p:nvSpPr>
        <p:spPr>
          <a:xfrm>
            <a:off x="648544" y="2001262"/>
            <a:ext cx="10458480" cy="4516984"/>
          </a:xfrm>
        </p:spPr>
        <p:txBody>
          <a:bodyPr/>
          <a:lstStyle/>
          <a:p>
            <a:r>
              <a:rPr lang="en-US" sz="1800" dirty="0"/>
              <a:t>To choose the right render pipeline for your project, consider the following factors:</a:t>
            </a:r>
          </a:p>
          <a:p>
            <a:pPr marL="285750" indent="-285750">
              <a:buFont typeface="Arial" panose="020B0604020202020204" pitchFamily="34" charset="0"/>
              <a:buChar char="•"/>
            </a:pPr>
            <a:r>
              <a:rPr lang="en-US" sz="1800" b="1" dirty="0"/>
              <a:t>Target platforms</a:t>
            </a:r>
            <a:r>
              <a:rPr lang="en-US" sz="1800" dirty="0"/>
              <a:t>: Ensure the chosen pipeline is compatible with your target platforms.</a:t>
            </a:r>
          </a:p>
          <a:p>
            <a:pPr marL="285750" indent="-285750">
              <a:buFont typeface="Arial" panose="020B0604020202020204" pitchFamily="34" charset="0"/>
              <a:buChar char="•"/>
            </a:pPr>
            <a:r>
              <a:rPr lang="en-US" sz="1800" b="1" dirty="0"/>
              <a:t>Project size &amp; complexity: </a:t>
            </a:r>
            <a:r>
              <a:rPr lang="en-US" sz="1800" dirty="0"/>
              <a:t>Smaller projects may benefit from the simplicity of the Built-in pipeline, while larger projects may require the advanced features of URP or HDRP.</a:t>
            </a:r>
          </a:p>
          <a:p>
            <a:pPr marL="285750" indent="-285750">
              <a:buFont typeface="Arial" panose="020B0604020202020204" pitchFamily="34" charset="0"/>
              <a:buChar char="•"/>
            </a:pPr>
            <a:r>
              <a:rPr lang="en-US" sz="1800" b="1" dirty="0"/>
              <a:t>Performance &amp; visual quality: </a:t>
            </a:r>
            <a:r>
              <a:rPr lang="en-US" sz="1800" dirty="0"/>
              <a:t>Balance performance and visual quality based on your project's needs.</a:t>
            </a:r>
          </a:p>
          <a:p>
            <a:pPr marL="285750" indent="-285750">
              <a:buFont typeface="Arial" panose="020B0604020202020204" pitchFamily="34" charset="0"/>
              <a:buChar char="•"/>
            </a:pPr>
            <a:r>
              <a:rPr lang="en-US" sz="1800" b="1" dirty="0"/>
              <a:t>Compatibility: </a:t>
            </a:r>
            <a:r>
              <a:rPr lang="en-US" sz="1800" dirty="0"/>
              <a:t>Check the Unity version compatibility and required packages for each pipeline</a:t>
            </a:r>
          </a:p>
        </p:txBody>
      </p:sp>
      <p:sp>
        <p:nvSpPr>
          <p:cNvPr id="6" name="Title 5">
            <a:extLst>
              <a:ext uri="{FF2B5EF4-FFF2-40B4-BE49-F238E27FC236}">
                <a16:creationId xmlns:a16="http://schemas.microsoft.com/office/drawing/2014/main" id="{BE0DD1FA-2F6E-46E5-A7E9-9E4BBA58B0D0}"/>
              </a:ext>
            </a:extLst>
          </p:cNvPr>
          <p:cNvSpPr>
            <a:spLocks noGrp="1"/>
          </p:cNvSpPr>
          <p:nvPr>
            <p:ph type="title"/>
          </p:nvPr>
        </p:nvSpPr>
        <p:spPr/>
        <p:txBody>
          <a:bodyPr/>
          <a:lstStyle/>
          <a:p>
            <a:r>
              <a:rPr lang="en-US" dirty="0"/>
              <a:t>the right render pipeline</a:t>
            </a:r>
          </a:p>
        </p:txBody>
      </p:sp>
    </p:spTree>
    <p:extLst>
      <p:ext uri="{BB962C8B-B14F-4D97-AF65-F5344CB8AC3E}">
        <p14:creationId xmlns:p14="http://schemas.microsoft.com/office/powerpoint/2010/main" val="215588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27</a:t>
            </a:fld>
            <a:endParaRPr lang="en-US"/>
          </a:p>
        </p:txBody>
      </p:sp>
      <p:sp>
        <p:nvSpPr>
          <p:cNvPr id="6" name="Title 5">
            <a:extLst>
              <a:ext uri="{FF2B5EF4-FFF2-40B4-BE49-F238E27FC236}">
                <a16:creationId xmlns:a16="http://schemas.microsoft.com/office/drawing/2014/main" id="{BE0DD1FA-2F6E-46E5-A7E9-9E4BBA58B0D0}"/>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C4843DBD-80D5-4B1B-BC00-29C043ADC770}"/>
              </a:ext>
            </a:extLst>
          </p:cNvPr>
          <p:cNvPicPr>
            <a:picLocks noChangeAspect="1"/>
          </p:cNvPicPr>
          <p:nvPr/>
        </p:nvPicPr>
        <p:blipFill>
          <a:blip r:embed="rId2"/>
          <a:stretch>
            <a:fillRect/>
          </a:stretch>
        </p:blipFill>
        <p:spPr>
          <a:xfrm>
            <a:off x="2101330" y="649650"/>
            <a:ext cx="7034282" cy="5558700"/>
          </a:xfrm>
          <a:prstGeom prst="rect">
            <a:avLst/>
          </a:prstGeom>
        </p:spPr>
      </p:pic>
    </p:spTree>
    <p:extLst>
      <p:ext uri="{BB962C8B-B14F-4D97-AF65-F5344CB8AC3E}">
        <p14:creationId xmlns:p14="http://schemas.microsoft.com/office/powerpoint/2010/main" val="3269723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 Placeholder 94">
            <a:extLst>
              <a:ext uri="{FF2B5EF4-FFF2-40B4-BE49-F238E27FC236}">
                <a16:creationId xmlns:a16="http://schemas.microsoft.com/office/drawing/2014/main" id="{9C9924F1-3753-74B2-DDD5-B5340BB785AE}"/>
              </a:ext>
            </a:extLst>
          </p:cNvPr>
          <p:cNvSpPr>
            <a:spLocks noGrp="1"/>
          </p:cNvSpPr>
          <p:nvPr>
            <p:ph sz="half" idx="2"/>
          </p:nvPr>
        </p:nvSpPr>
        <p:spPr>
          <a:xfrm>
            <a:off x="850168" y="2162209"/>
            <a:ext cx="5157787" cy="3684588"/>
          </a:xfrm>
        </p:spPr>
        <p:txBody>
          <a:bodyPr>
            <a:normAutofit/>
          </a:bodyPr>
          <a:lstStyle/>
          <a:p>
            <a:pPr>
              <a:lnSpc>
                <a:spcPct val="140000"/>
              </a:lnSpc>
            </a:pPr>
            <a:r>
              <a:rPr lang="tr-TR" sz="2000" dirty="0"/>
              <a:t>L</a:t>
            </a:r>
            <a:r>
              <a:rPr lang="en-US" sz="2000" dirty="0" err="1"/>
              <a:t>ights</a:t>
            </a:r>
            <a:r>
              <a:rPr lang="en-US" sz="2000" dirty="0"/>
              <a:t> in Unity, an essential aspect of game development that contributes to the overall visual appeal and atmosphere of a game. Lighting plays a crucial role in creating immersive environments, guiding players through levels, and enhancing the overall aesthetic of a game.</a:t>
            </a:r>
          </a:p>
        </p:txBody>
      </p:sp>
      <p:pic>
        <p:nvPicPr>
          <p:cNvPr id="102" name="Picture 101">
            <a:extLst>
              <a:ext uri="{FF2B5EF4-FFF2-40B4-BE49-F238E27FC236}">
                <a16:creationId xmlns:a16="http://schemas.microsoft.com/office/drawing/2014/main" id="{65E1CA11-F59F-017C-C207-E8B992B16042}"/>
              </a:ext>
            </a:extLst>
          </p:cNvPr>
          <p:cNvPicPr>
            <a:picLocks noChangeAspect="1"/>
          </p:cNvPicPr>
          <p:nvPr/>
        </p:nvPicPr>
        <p:blipFill rotWithShape="1">
          <a:blip r:embed="rId2"/>
          <a:srcRect l="23333" r="1" b="1"/>
          <a:stretch/>
        </p:blipFill>
        <p:spPr>
          <a:xfrm>
            <a:off x="6182580" y="2162209"/>
            <a:ext cx="5183188" cy="3684588"/>
          </a:xfrm>
          <a:prstGeom prst="rect">
            <a:avLst/>
          </a:prstGeom>
          <a:noFill/>
        </p:spPr>
      </p:pic>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a:xfrm>
            <a:off x="850168" y="1011203"/>
            <a:ext cx="10122632" cy="652054"/>
          </a:xfrm>
        </p:spPr>
        <p:txBody>
          <a:bodyPr anchor="ctr">
            <a:normAutofit/>
          </a:bodyPr>
          <a:lstStyle/>
          <a:p>
            <a:r>
              <a:rPr lang="en-US" sz="2500" b="1" i="0" dirty="0">
                <a:effectLst/>
              </a:rPr>
              <a:t>Introduction to Lighting in Unity</a:t>
            </a:r>
            <a:endParaRPr lang="en-US" sz="2500" dirty="0"/>
          </a:p>
        </p:txBody>
      </p:sp>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28</a:t>
            </a:fld>
            <a:endParaRPr lang="en-US"/>
          </a:p>
        </p:txBody>
      </p:sp>
    </p:spTree>
    <p:extLst>
      <p:ext uri="{BB962C8B-B14F-4D97-AF65-F5344CB8AC3E}">
        <p14:creationId xmlns:p14="http://schemas.microsoft.com/office/powerpoint/2010/main" val="354118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pPr algn="l"/>
            <a:r>
              <a:rPr lang="en-US" b="1" i="0">
                <a:effectLst/>
                <a:latin typeface="Söhne"/>
              </a:rPr>
              <a:t>Types of Lights in Unity</a:t>
            </a:r>
            <a:endParaRPr lang="en-US" b="1" i="0" dirty="0">
              <a:effectLst/>
              <a:latin typeface="Söhne"/>
            </a:endParaRPr>
          </a:p>
        </p:txBody>
      </p:sp>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p:txBody>
          <a:bodyPr/>
          <a:lstStyle/>
          <a:p>
            <a:r>
              <a:rPr lang="en-US"/>
              <a:t>Directional Light</a:t>
            </a:r>
            <a:endParaRPr lang="en-US" dirty="0"/>
          </a:p>
        </p:txBody>
      </p:sp>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p:txBody>
          <a:bodyPr/>
          <a:lstStyle/>
          <a:p>
            <a:r>
              <a:rPr lang="en-US"/>
              <a:t>Point Light</a:t>
            </a:r>
            <a:endParaRPr lang="en-US" dirty="0"/>
          </a:p>
        </p:txBody>
      </p:sp>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p:txBody>
          <a:bodyPr/>
          <a:lstStyle/>
          <a:p>
            <a:r>
              <a:rPr lang="en-US"/>
              <a:t>Spot Light</a:t>
            </a:r>
            <a:endParaRPr lang="en-US" dirty="0"/>
          </a:p>
        </p:txBody>
      </p:sp>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p:txBody>
          <a:bodyPr/>
          <a:lstStyle/>
          <a:p>
            <a:r>
              <a:rPr lang="en-US"/>
              <a:t>Area Light</a:t>
            </a:r>
            <a:endParaRPr lang="en-US" dirty="0"/>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a:t>Presentation Title</a:t>
            </a:r>
            <a:endParaRPr lang="en-US" dirty="0"/>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29</a:t>
            </a:fld>
            <a:endParaRPr lang="en-US" dirty="0"/>
          </a:p>
        </p:txBody>
      </p:sp>
      <p:sp>
        <p:nvSpPr>
          <p:cNvPr id="3" name="Text Placeholder 2">
            <a:extLst>
              <a:ext uri="{FF2B5EF4-FFF2-40B4-BE49-F238E27FC236}">
                <a16:creationId xmlns:a16="http://schemas.microsoft.com/office/drawing/2014/main" id="{7C3E9CE2-643F-1E1D-5B9C-F8FAD594691B}"/>
              </a:ext>
            </a:extLst>
          </p:cNvPr>
          <p:cNvSpPr>
            <a:spLocks noGrp="1"/>
          </p:cNvSpPr>
          <p:nvPr>
            <p:ph type="body" sz="quarter" idx="18"/>
          </p:nvPr>
        </p:nvSpPr>
        <p:spPr/>
        <p:txBody>
          <a:bodyPr/>
          <a:lstStyle/>
          <a:p>
            <a:endParaRPr lang="en-US"/>
          </a:p>
        </p:txBody>
      </p:sp>
      <p:sp>
        <p:nvSpPr>
          <p:cNvPr id="5" name="Text Placeholder 4">
            <a:extLst>
              <a:ext uri="{FF2B5EF4-FFF2-40B4-BE49-F238E27FC236}">
                <a16:creationId xmlns:a16="http://schemas.microsoft.com/office/drawing/2014/main" id="{F0FC37B7-7C19-53EB-53C0-9F3A63BE801B}"/>
              </a:ext>
            </a:extLst>
          </p:cNvPr>
          <p:cNvSpPr>
            <a:spLocks noGrp="1"/>
          </p:cNvSpPr>
          <p:nvPr>
            <p:ph type="body" sz="quarter" idx="29"/>
          </p:nvPr>
        </p:nvSpPr>
        <p:spPr/>
        <p:txBody>
          <a:bodyPr/>
          <a:lstStyle/>
          <a:p>
            <a:endParaRPr lang="en-US"/>
          </a:p>
        </p:txBody>
      </p:sp>
      <p:sp>
        <p:nvSpPr>
          <p:cNvPr id="9" name="Text Placeholder 8">
            <a:extLst>
              <a:ext uri="{FF2B5EF4-FFF2-40B4-BE49-F238E27FC236}">
                <a16:creationId xmlns:a16="http://schemas.microsoft.com/office/drawing/2014/main" id="{EC034A8A-E0B5-E839-6CB8-B67085E4F429}"/>
              </a:ext>
            </a:extLst>
          </p:cNvPr>
          <p:cNvSpPr>
            <a:spLocks noGrp="1"/>
          </p:cNvSpPr>
          <p:nvPr>
            <p:ph type="body" sz="quarter" idx="31"/>
          </p:nvPr>
        </p:nvSpPr>
        <p:spPr/>
        <p:txBody>
          <a:bodyPr/>
          <a:lstStyle/>
          <a:p>
            <a:endParaRPr lang="en-US" dirty="0"/>
          </a:p>
        </p:txBody>
      </p:sp>
      <p:sp>
        <p:nvSpPr>
          <p:cNvPr id="15" name="Text Placeholder 14">
            <a:extLst>
              <a:ext uri="{FF2B5EF4-FFF2-40B4-BE49-F238E27FC236}">
                <a16:creationId xmlns:a16="http://schemas.microsoft.com/office/drawing/2014/main" id="{D37AAF6B-9C71-26F4-D38B-0127312FF43E}"/>
              </a:ext>
            </a:extLst>
          </p:cNvPr>
          <p:cNvSpPr>
            <a:spLocks noGrp="1"/>
          </p:cNvSpPr>
          <p:nvPr>
            <p:ph type="body" sz="quarter" idx="33"/>
          </p:nvPr>
        </p:nvSpPr>
        <p:spPr/>
        <p:txBody>
          <a:bodyPr/>
          <a:lstStyle/>
          <a:p>
            <a:r>
              <a:rPr lang="tr-TR" dirty="0"/>
              <a:t>-Only HDRP</a:t>
            </a:r>
            <a:endParaRPr lang="en-US" dirty="0"/>
          </a:p>
        </p:txBody>
      </p:sp>
      <p:pic>
        <p:nvPicPr>
          <p:cNvPr id="31" name="Picture Placeholder 30">
            <a:extLst>
              <a:ext uri="{FF2B5EF4-FFF2-40B4-BE49-F238E27FC236}">
                <a16:creationId xmlns:a16="http://schemas.microsoft.com/office/drawing/2014/main" id="{F27A551D-42BD-F542-5391-78BDB106C144}"/>
              </a:ext>
            </a:extLst>
          </p:cNvPr>
          <p:cNvPicPr>
            <a:picLocks noGrp="1" noChangeAspect="1"/>
          </p:cNvPicPr>
          <p:nvPr>
            <p:ph type="pic" sz="quarter" idx="13"/>
          </p:nvPr>
        </p:nvPicPr>
        <p:blipFill>
          <a:blip r:embed="rId2"/>
          <a:srcRect l="15789" r="15789"/>
          <a:stretch>
            <a:fillRect/>
          </a:stretch>
        </p:blipFill>
        <p:spPr>
          <a:prstGeom prst="rect">
            <a:avLst/>
          </a:prstGeom>
        </p:spPr>
      </p:pic>
      <p:pic>
        <p:nvPicPr>
          <p:cNvPr id="30" name="Picture Placeholder 29">
            <a:extLst>
              <a:ext uri="{FF2B5EF4-FFF2-40B4-BE49-F238E27FC236}">
                <a16:creationId xmlns:a16="http://schemas.microsoft.com/office/drawing/2014/main" id="{D1ADBB73-0214-60A4-67B5-1CBD0B6E9B3E}"/>
              </a:ext>
            </a:extLst>
          </p:cNvPr>
          <p:cNvPicPr>
            <a:picLocks noGrp="1" noChangeAspect="1"/>
          </p:cNvPicPr>
          <p:nvPr>
            <p:ph type="pic" sz="quarter" idx="27"/>
          </p:nvPr>
        </p:nvPicPr>
        <p:blipFill>
          <a:blip r:embed="rId3"/>
          <a:srcRect l="19545" r="19545"/>
          <a:stretch>
            <a:fillRect/>
          </a:stretch>
        </p:blipFill>
        <p:spPr>
          <a:xfrm>
            <a:off x="6139567" y="1758108"/>
            <a:ext cx="2226360" cy="2940385"/>
          </a:xfrm>
          <a:prstGeom prst="rect">
            <a:avLst/>
          </a:prstGeom>
        </p:spPr>
      </p:pic>
      <p:pic>
        <p:nvPicPr>
          <p:cNvPr id="32" name="Picture Placeholder 31">
            <a:extLst>
              <a:ext uri="{FF2B5EF4-FFF2-40B4-BE49-F238E27FC236}">
                <a16:creationId xmlns:a16="http://schemas.microsoft.com/office/drawing/2014/main" id="{928FE409-8AC6-97F5-2468-CE9A1FD66F22}"/>
              </a:ext>
            </a:extLst>
          </p:cNvPr>
          <p:cNvPicPr>
            <a:picLocks noGrp="1" noChangeAspect="1"/>
          </p:cNvPicPr>
          <p:nvPr>
            <p:ph type="pic" sz="quarter" idx="25"/>
          </p:nvPr>
        </p:nvPicPr>
        <p:blipFill>
          <a:blip r:embed="rId4"/>
          <a:srcRect l="22762" r="22762"/>
          <a:stretch>
            <a:fillRect/>
          </a:stretch>
        </p:blipFill>
        <p:spPr>
          <a:prstGeom prst="rect">
            <a:avLst/>
          </a:prstGeom>
        </p:spPr>
      </p:pic>
      <p:pic>
        <p:nvPicPr>
          <p:cNvPr id="38" name="Picture Placeholder 37">
            <a:extLst>
              <a:ext uri="{FF2B5EF4-FFF2-40B4-BE49-F238E27FC236}">
                <a16:creationId xmlns:a16="http://schemas.microsoft.com/office/drawing/2014/main" id="{A6CE4D4C-A516-6283-AC96-3FF07101117D}"/>
              </a:ext>
            </a:extLst>
          </p:cNvPr>
          <p:cNvPicPr>
            <a:picLocks noGrp="1" noChangeAspect="1"/>
          </p:cNvPicPr>
          <p:nvPr>
            <p:ph type="pic" sz="quarter" idx="26"/>
          </p:nvPr>
        </p:nvPicPr>
        <p:blipFill>
          <a:blip r:embed="rId5"/>
          <a:srcRect l="19545" r="19545"/>
          <a:stretch>
            <a:fillRect/>
          </a:stretch>
        </p:blipFill>
        <p:spPr>
          <a:prstGeom prst="rect">
            <a:avLst/>
          </a:prstGeom>
        </p:spPr>
      </p:pic>
    </p:spTree>
    <p:extLst>
      <p:ext uri="{BB962C8B-B14F-4D97-AF65-F5344CB8AC3E}">
        <p14:creationId xmlns:p14="http://schemas.microsoft.com/office/powerpoint/2010/main" val="126312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tr-TR" dirty="0"/>
              <a:t>Who am I?</a:t>
            </a:r>
          </a:p>
          <a:p>
            <a:r>
              <a:rPr lang="tr-TR" dirty="0"/>
              <a:t>-Huawei (November 2022)</a:t>
            </a:r>
          </a:p>
          <a:p>
            <a:r>
              <a:rPr lang="tr-TR" dirty="0"/>
              <a:t>-IronheadGames</a:t>
            </a:r>
          </a:p>
          <a:p>
            <a:r>
              <a:rPr lang="tr-TR" dirty="0"/>
              <a:t>-Wakett(Malta) Ltd. (Intshp)</a:t>
            </a:r>
          </a:p>
          <a:p>
            <a:r>
              <a:rPr lang="tr-TR" dirty="0"/>
              <a:t>-Maynooth University (Intshp)</a:t>
            </a:r>
          </a:p>
          <a:p>
            <a:r>
              <a:rPr lang="tr-TR" dirty="0"/>
              <a:t>Abant Izzet Baysal University </a:t>
            </a:r>
          </a:p>
          <a:p>
            <a:r>
              <a:rPr lang="tr-TR" dirty="0"/>
              <a:t>	– Computer Engineering (Bc’s)</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3090248851"/>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 Lighting Properties</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30</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 Lighting Properties</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31</a:t>
            </a:fld>
            <a:endParaRPr lang="en-US" dirty="0"/>
          </a:p>
        </p:txBody>
      </p:sp>
      <p:pic>
        <p:nvPicPr>
          <p:cNvPr id="3" name="Picture 2">
            <a:extLst>
              <a:ext uri="{FF2B5EF4-FFF2-40B4-BE49-F238E27FC236}">
                <a16:creationId xmlns:a16="http://schemas.microsoft.com/office/drawing/2014/main" id="{2F837F65-23AC-4502-9D68-704EBBD1C9FC}"/>
              </a:ext>
            </a:extLst>
          </p:cNvPr>
          <p:cNvPicPr>
            <a:picLocks noChangeAspect="1"/>
          </p:cNvPicPr>
          <p:nvPr/>
        </p:nvPicPr>
        <p:blipFill>
          <a:blip r:embed="rId2"/>
          <a:stretch>
            <a:fillRect/>
          </a:stretch>
        </p:blipFill>
        <p:spPr>
          <a:xfrm>
            <a:off x="3752591" y="1662579"/>
            <a:ext cx="3604554" cy="4491829"/>
          </a:xfrm>
          <a:prstGeom prst="rect">
            <a:avLst/>
          </a:prstGeom>
        </p:spPr>
      </p:pic>
    </p:spTree>
    <p:extLst>
      <p:ext uri="{BB962C8B-B14F-4D97-AF65-F5344CB8AC3E}">
        <p14:creationId xmlns:p14="http://schemas.microsoft.com/office/powerpoint/2010/main" val="2151329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32</a:t>
            </a:fld>
            <a:endParaRPr lang="en-US"/>
          </a:p>
        </p:txBody>
      </p:sp>
      <p:sp>
        <p:nvSpPr>
          <p:cNvPr id="6" name="Title 23">
            <a:extLst>
              <a:ext uri="{FF2B5EF4-FFF2-40B4-BE49-F238E27FC236}">
                <a16:creationId xmlns:a16="http://schemas.microsoft.com/office/drawing/2014/main" id="{9521F21B-D8EF-A70B-CFE2-2C876EE26571}"/>
              </a:ext>
            </a:extLst>
          </p:cNvPr>
          <p:cNvSpPr>
            <a:spLocks noGrp="1"/>
          </p:cNvSpPr>
          <p:nvPr>
            <p:ph type="title"/>
          </p:nvPr>
        </p:nvSpPr>
        <p:spPr>
          <a:xfrm>
            <a:off x="809352" y="1166905"/>
            <a:ext cx="10122632" cy="652054"/>
          </a:xfrm>
        </p:spPr>
        <p:txBody>
          <a:bodyPr/>
          <a:lstStyle/>
          <a:p>
            <a:r>
              <a:rPr lang="en-US" sz="3200" dirty="0"/>
              <a:t>Real-time vs. Baked Lighting</a:t>
            </a:r>
          </a:p>
        </p:txBody>
      </p:sp>
      <p:sp>
        <p:nvSpPr>
          <p:cNvPr id="9" name="Subtitle 12">
            <a:extLst>
              <a:ext uri="{FF2B5EF4-FFF2-40B4-BE49-F238E27FC236}">
                <a16:creationId xmlns:a16="http://schemas.microsoft.com/office/drawing/2014/main" id="{BF74A37D-C010-D6A8-5E98-F8D7E5153E14}"/>
              </a:ext>
            </a:extLst>
          </p:cNvPr>
          <p:cNvSpPr txBox="1">
            <a:spLocks/>
          </p:cNvSpPr>
          <p:nvPr/>
        </p:nvSpPr>
        <p:spPr>
          <a:xfrm>
            <a:off x="1365599" y="2308882"/>
            <a:ext cx="2940863" cy="527861"/>
          </a:xfrm>
          <a:prstGeom prst="rect">
            <a:avLst/>
          </a:prstGeom>
        </p:spPr>
        <p:txBody>
          <a:bodyPr vert="horz" lIns="0" tIns="0" rIns="0" bIns="0" rtlCol="0" anchor="b">
            <a:noAutofit/>
          </a:bodyPr>
          <a:lstStyle>
            <a:lvl1pPr marL="0" indent="0" algn="l" defTabSz="914400" rtl="0" eaLnBrk="1" latinLnBrk="0" hangingPunct="1">
              <a:lnSpc>
                <a:spcPct val="150000"/>
              </a:lnSpc>
              <a:spcBef>
                <a:spcPts val="1000"/>
              </a:spcBef>
              <a:buFontTx/>
              <a:buNone/>
              <a:defRPr sz="2400" b="1"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000" b="1"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1800" b="1"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600" b="1"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600" b="1" i="0" kern="1200">
                <a:solidFill>
                  <a:schemeClr val="tx1"/>
                </a:solidFill>
                <a:latin typeface="Avenir Next LT Pro" panose="020B0504020202020204" pitchFamily="34"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tr-TR" dirty="0"/>
              <a:t>Real-Time</a:t>
            </a:r>
            <a:endParaRPr lang="en-US" dirty="0"/>
          </a:p>
        </p:txBody>
      </p:sp>
      <p:sp>
        <p:nvSpPr>
          <p:cNvPr id="11" name="Content Placeholder 3">
            <a:extLst>
              <a:ext uri="{FF2B5EF4-FFF2-40B4-BE49-F238E27FC236}">
                <a16:creationId xmlns:a16="http://schemas.microsoft.com/office/drawing/2014/main" id="{E7B80D12-9222-0C0A-BA2C-F5F6C1024A83}"/>
              </a:ext>
            </a:extLst>
          </p:cNvPr>
          <p:cNvSpPr txBox="1">
            <a:spLocks/>
          </p:cNvSpPr>
          <p:nvPr/>
        </p:nvSpPr>
        <p:spPr>
          <a:xfrm>
            <a:off x="6333688" y="3026266"/>
            <a:ext cx="3658717" cy="2308324"/>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tx1">
                    <a:lumMod val="50000"/>
                  </a:schemeClr>
                </a:solidFill>
              </a:rPr>
              <a:t> </a:t>
            </a:r>
            <a:r>
              <a:rPr lang="en-US" sz="1800" dirty="0">
                <a:solidFill>
                  <a:schemeClr val="tx1">
                    <a:lumMod val="50000"/>
                  </a:schemeClr>
                </a:solidFill>
              </a:rPr>
              <a:t>Lighting calculations are precomputed and stored as texture maps during the design process. This approach is more performance-friendly, as it reduces the computational load during gameplay. However, it is not suitable for dynamic light sources or moving objects</a:t>
            </a:r>
            <a:endParaRPr lang="en-US" dirty="0">
              <a:solidFill>
                <a:schemeClr val="tx1">
                  <a:lumMod val="50000"/>
                </a:schemeClr>
              </a:solidFill>
            </a:endParaRPr>
          </a:p>
        </p:txBody>
      </p:sp>
      <p:sp>
        <p:nvSpPr>
          <p:cNvPr id="13" name="TextBox 12">
            <a:extLst>
              <a:ext uri="{FF2B5EF4-FFF2-40B4-BE49-F238E27FC236}">
                <a16:creationId xmlns:a16="http://schemas.microsoft.com/office/drawing/2014/main" id="{EEBE2B8B-B19B-8D06-BB5B-DD7023D78CE5}"/>
              </a:ext>
            </a:extLst>
          </p:cNvPr>
          <p:cNvSpPr txBox="1"/>
          <p:nvPr/>
        </p:nvSpPr>
        <p:spPr>
          <a:xfrm>
            <a:off x="1267841" y="3026265"/>
            <a:ext cx="3287381" cy="2308324"/>
          </a:xfrm>
          <a:prstGeom prst="rect">
            <a:avLst/>
          </a:prstGeom>
          <a:noFill/>
        </p:spPr>
        <p:txBody>
          <a:bodyPr wrap="square">
            <a:spAutoFit/>
          </a:bodyPr>
          <a:lstStyle/>
          <a:p>
            <a:pPr marL="0" indent="0">
              <a:buNone/>
            </a:pPr>
            <a:r>
              <a:rPr lang="en-US" dirty="0"/>
              <a:t>Lighting calculations are performed in real-time during gameplay, allowing for dynamic light sources and shadows. This approach can be more computationally expensive, impacting performance on some devices.</a:t>
            </a:r>
          </a:p>
        </p:txBody>
      </p:sp>
      <p:sp>
        <p:nvSpPr>
          <p:cNvPr id="17" name="Text Placeholder 15">
            <a:extLst>
              <a:ext uri="{FF2B5EF4-FFF2-40B4-BE49-F238E27FC236}">
                <a16:creationId xmlns:a16="http://schemas.microsoft.com/office/drawing/2014/main" id="{27DF4ADB-967F-31AE-DFE8-029CDD3F76D7}"/>
              </a:ext>
            </a:extLst>
          </p:cNvPr>
          <p:cNvSpPr txBox="1">
            <a:spLocks/>
          </p:cNvSpPr>
          <p:nvPr/>
        </p:nvSpPr>
        <p:spPr>
          <a:xfrm>
            <a:off x="8997181" y="2158513"/>
            <a:ext cx="1220610" cy="828600"/>
          </a:xfrm>
          <a:prstGeom prst="rect">
            <a:avLst/>
          </a:prstGeom>
        </p:spPr>
        <p:txBody>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1" dirty="0" err="1"/>
              <a:t>Baked</a:t>
            </a:r>
            <a:endParaRPr lang="en-US" b="1" dirty="0"/>
          </a:p>
        </p:txBody>
      </p:sp>
    </p:spTree>
    <p:extLst>
      <p:ext uri="{BB962C8B-B14F-4D97-AF65-F5344CB8AC3E}">
        <p14:creationId xmlns:p14="http://schemas.microsoft.com/office/powerpoint/2010/main" val="49496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33</a:t>
            </a:fld>
            <a:endParaRPr lang="en-US" dirty="0"/>
          </a:p>
        </p:txBody>
      </p:sp>
      <p:sp>
        <p:nvSpPr>
          <p:cNvPr id="5" name="Subtitle 4">
            <a:extLst>
              <a:ext uri="{FF2B5EF4-FFF2-40B4-BE49-F238E27FC236}">
                <a16:creationId xmlns:a16="http://schemas.microsoft.com/office/drawing/2014/main" id="{FFA20B0E-C3B2-469E-AB73-F4B1E61CADCB}"/>
              </a:ext>
            </a:extLst>
          </p:cNvPr>
          <p:cNvSpPr>
            <a:spLocks noGrp="1"/>
          </p:cNvSpPr>
          <p:nvPr>
            <p:ph type="subTitle" idx="1"/>
          </p:nvPr>
        </p:nvSpPr>
        <p:spPr/>
        <p:txBody>
          <a:bodyPr/>
          <a:lstStyle/>
          <a:p>
            <a:endParaRPr lang="en-US"/>
          </a:p>
        </p:txBody>
      </p:sp>
      <p:sp>
        <p:nvSpPr>
          <p:cNvPr id="9" name="Title 8">
            <a:extLst>
              <a:ext uri="{FF2B5EF4-FFF2-40B4-BE49-F238E27FC236}">
                <a16:creationId xmlns:a16="http://schemas.microsoft.com/office/drawing/2014/main" id="{1561CEA4-C116-4F2B-B6B0-D498EDF0C462}"/>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9ED79F0C-EDFB-44F0-ADC6-745ACAA5203D}"/>
              </a:ext>
            </a:extLst>
          </p:cNvPr>
          <p:cNvPicPr>
            <a:picLocks noChangeAspect="1"/>
          </p:cNvPicPr>
          <p:nvPr/>
        </p:nvPicPr>
        <p:blipFill>
          <a:blip r:embed="rId2"/>
          <a:stretch>
            <a:fillRect/>
          </a:stretch>
        </p:blipFill>
        <p:spPr>
          <a:xfrm>
            <a:off x="5808138" y="-2"/>
            <a:ext cx="5244829" cy="6858000"/>
          </a:xfrm>
          <a:prstGeom prst="rect">
            <a:avLst/>
          </a:prstGeom>
        </p:spPr>
      </p:pic>
    </p:spTree>
    <p:extLst>
      <p:ext uri="{BB962C8B-B14F-4D97-AF65-F5344CB8AC3E}">
        <p14:creationId xmlns:p14="http://schemas.microsoft.com/office/powerpoint/2010/main" val="3978672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335742"/>
            <a:ext cx="6034216" cy="1439604"/>
          </a:xfrm>
        </p:spPr>
        <p:txBody>
          <a:bodyPr/>
          <a:lstStyle/>
          <a:p>
            <a:r>
              <a:rPr lang="en-US" sz="3200" dirty="0"/>
              <a:t>Lighting Tips and Techniques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34</a:t>
            </a:fld>
            <a:endParaRPr lang="en-US" dirty="0"/>
          </a:p>
        </p:txBody>
      </p:sp>
      <p:sp>
        <p:nvSpPr>
          <p:cNvPr id="4" name="Subtitle 3">
            <a:extLst>
              <a:ext uri="{FF2B5EF4-FFF2-40B4-BE49-F238E27FC236}">
                <a16:creationId xmlns:a16="http://schemas.microsoft.com/office/drawing/2014/main" id="{FA5F7ABD-8DF2-D128-8663-56A2111B03A2}"/>
              </a:ext>
            </a:extLst>
          </p:cNvPr>
          <p:cNvSpPr>
            <a:spLocks noGrp="1"/>
          </p:cNvSpPr>
          <p:nvPr>
            <p:ph type="subTitle" idx="1"/>
          </p:nvPr>
        </p:nvSpPr>
        <p:spPr>
          <a:xfrm>
            <a:off x="5413445" y="1880772"/>
            <a:ext cx="6034216" cy="4822031"/>
          </a:xfrm>
        </p:spPr>
        <p:txBody>
          <a:bodyPr/>
          <a:lstStyle/>
          <a:p>
            <a:r>
              <a:rPr lang="en-US" sz="1800" b="1" cap="none" dirty="0"/>
              <a:t>Here are some tips and techniques to help you create effective lighting in your unity projects:</a:t>
            </a:r>
          </a:p>
          <a:p>
            <a:r>
              <a:rPr lang="en-US" sz="1800" cap="none" dirty="0"/>
              <a:t>Use a mix of real-time and baked lighting to balance performance and visual quality.</a:t>
            </a:r>
          </a:p>
          <a:p>
            <a:r>
              <a:rPr lang="en-US" sz="1800" cap="none" dirty="0"/>
              <a:t>Combine different types of lights to create more realistic and interesting lighting effects.</a:t>
            </a:r>
          </a:p>
          <a:p>
            <a:r>
              <a:rPr lang="en-US" sz="1800" cap="none" dirty="0"/>
              <a:t>Use global illumination to enhance the realism of your scenes.</a:t>
            </a:r>
          </a:p>
          <a:p>
            <a:r>
              <a:rPr lang="en-US" sz="1800" cap="none" dirty="0"/>
              <a:t>Adjust light properties such as color, intensity, and range to achieve the desired atmosphere and mood.</a:t>
            </a:r>
          </a:p>
        </p:txBody>
      </p:sp>
    </p:spTree>
    <p:extLst>
      <p:ext uri="{BB962C8B-B14F-4D97-AF65-F5344CB8AC3E}">
        <p14:creationId xmlns:p14="http://schemas.microsoft.com/office/powerpoint/2010/main" val="2222745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17F915-9766-1FC8-98BD-D9AE3D5B2A55}"/>
              </a:ext>
            </a:extLst>
          </p:cNvPr>
          <p:cNvSpPr>
            <a:spLocks noGrp="1"/>
          </p:cNvSpPr>
          <p:nvPr>
            <p:ph sz="half" idx="2"/>
          </p:nvPr>
        </p:nvSpPr>
        <p:spPr>
          <a:xfrm>
            <a:off x="938213" y="1973673"/>
            <a:ext cx="5157787" cy="3684588"/>
          </a:xfrm>
        </p:spPr>
        <p:txBody>
          <a:bodyPr>
            <a:normAutofit/>
          </a:bodyPr>
          <a:lstStyle/>
          <a:p>
            <a:r>
              <a:rPr lang="tr-TR" sz="2200" dirty="0"/>
              <a:t>F</a:t>
            </a:r>
            <a:r>
              <a:rPr lang="en-US" sz="2200" dirty="0" err="1"/>
              <a:t>og</a:t>
            </a:r>
            <a:r>
              <a:rPr lang="en-US" sz="2200" dirty="0"/>
              <a:t> in Unity, an essential aspect of game development that contributes to the overall atmosphere and depth of a game. By adding fog to your game environments, you can create a more immersive and visually appealing experience for your players.</a:t>
            </a:r>
          </a:p>
        </p:txBody>
      </p:sp>
      <p:pic>
        <p:nvPicPr>
          <p:cNvPr id="87" name="Video 86" descr="Black Smoke">
            <a:extLst>
              <a:ext uri="{FF2B5EF4-FFF2-40B4-BE49-F238E27FC236}">
                <a16:creationId xmlns:a16="http://schemas.microsoft.com/office/drawing/2014/main" id="{A7203B25-7137-F7A7-65F1-F58E0846981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646" r="2" b="2"/>
          <a:stretch/>
        </p:blipFill>
        <p:spPr>
          <a:xfrm>
            <a:off x="6096000" y="2133929"/>
            <a:ext cx="5183188" cy="3684588"/>
          </a:xfrm>
          <a:prstGeom prst="rect">
            <a:avLst/>
          </a:prstGeom>
          <a:noFill/>
        </p:spPr>
      </p:pic>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50168" y="876301"/>
            <a:ext cx="10122632" cy="652054"/>
          </a:xfrm>
        </p:spPr>
        <p:txBody>
          <a:bodyPr anchor="ctr">
            <a:normAutofit/>
          </a:bodyPr>
          <a:lstStyle/>
          <a:p>
            <a:r>
              <a:rPr lang="en-US" sz="3300" dirty="0"/>
              <a:t>Introduction to Fog in Unity</a:t>
            </a:r>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35</a:t>
            </a:fld>
            <a:endParaRPr lang="en-US"/>
          </a:p>
        </p:txBody>
      </p:sp>
    </p:spTree>
    <p:extLst>
      <p:ext uri="{BB962C8B-B14F-4D97-AF65-F5344CB8AC3E}">
        <p14:creationId xmlns:p14="http://schemas.microsoft.com/office/powerpoint/2010/main" val="42784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7"/>
                                        </p:tgtEl>
                                      </p:cBhvr>
                                    </p:cmd>
                                  </p:childTnLst>
                                </p:cTn>
                              </p:par>
                            </p:childTnLst>
                          </p:cTn>
                        </p:par>
                      </p:childTnLst>
                    </p:cTn>
                  </p:par>
                </p:childTnLst>
              </p:cTn>
              <p:nextCondLst>
                <p:cond evt="onClick" delay="0">
                  <p:tgtEl>
                    <p:spTgt spid="87"/>
                  </p:tgtEl>
                </p:cond>
              </p:nextCondLst>
            </p:seq>
            <p:video>
              <p:cMediaNode mute="1">
                <p:cTn id="12" repeatCount="indefinite" fill="hold" display="0">
                  <p:stCondLst>
                    <p:cond delay="indefinite"/>
                  </p:stCondLst>
                </p:cTn>
                <p:tgtEl>
                  <p:spTgt spid="87"/>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4" y="884982"/>
            <a:ext cx="5744335" cy="979204"/>
          </a:xfrm>
        </p:spPr>
        <p:txBody>
          <a:bodyPr anchor="t">
            <a:normAutofit/>
          </a:bodyPr>
          <a:lstStyle/>
          <a:p>
            <a:r>
              <a:rPr lang="en-US" sz="3300" b="1" i="0">
                <a:effectLst/>
              </a:rPr>
              <a:t>Importance of Fog</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55915" y="2046038"/>
            <a:ext cx="5611997" cy="4042025"/>
          </a:xfrm>
        </p:spPr>
        <p:txBody>
          <a:bodyPr>
            <a:normAutofit/>
          </a:bodyPr>
          <a:lstStyle/>
          <a:p>
            <a:pPr>
              <a:lnSpc>
                <a:spcPct val="140000"/>
              </a:lnSpc>
            </a:pPr>
            <a:r>
              <a:rPr lang="en-US" dirty="0"/>
              <a:t>Fog plays a crucial role in creating visually interesting and engaging game environments. Some benefits of using fog in your Unity projects include:</a:t>
            </a:r>
          </a:p>
          <a:p>
            <a:pPr marL="171450" indent="-171450">
              <a:lnSpc>
                <a:spcPct val="140000"/>
              </a:lnSpc>
              <a:buFont typeface="Arial" panose="020B0604020202020204" pitchFamily="34" charset="0"/>
              <a:buChar char="•"/>
            </a:pPr>
            <a:r>
              <a:rPr lang="en-US" b="1" dirty="0"/>
              <a:t>Enhancing the atmosphere and mood of a scene.</a:t>
            </a:r>
          </a:p>
          <a:p>
            <a:pPr marL="171450" indent="-171450">
              <a:lnSpc>
                <a:spcPct val="140000"/>
              </a:lnSpc>
              <a:buFont typeface="Arial" panose="020B0604020202020204" pitchFamily="34" charset="0"/>
              <a:buChar char="•"/>
            </a:pPr>
            <a:r>
              <a:rPr lang="en-US" b="1" dirty="0"/>
              <a:t>Adding a sense of depth and distance to the environment.</a:t>
            </a:r>
          </a:p>
          <a:p>
            <a:pPr marL="171450" indent="-171450">
              <a:lnSpc>
                <a:spcPct val="140000"/>
              </a:lnSpc>
              <a:buFont typeface="Arial" panose="020B0604020202020204" pitchFamily="34" charset="0"/>
              <a:buChar char="•"/>
            </a:pPr>
            <a:r>
              <a:rPr lang="en-US" b="1" dirty="0"/>
              <a:t>Concealing distant objects or terrain, improving performance.</a:t>
            </a:r>
          </a:p>
          <a:p>
            <a:pPr marL="171450" indent="-171450">
              <a:lnSpc>
                <a:spcPct val="140000"/>
              </a:lnSpc>
              <a:buFont typeface="Arial" panose="020B0604020202020204" pitchFamily="34" charset="0"/>
              <a:buChar char="•"/>
            </a:pPr>
            <a:r>
              <a:rPr lang="en-US" b="1" dirty="0"/>
              <a:t>Guiding the player's focus and attention.</a:t>
            </a:r>
          </a:p>
        </p:txBody>
      </p:sp>
      <p:pic>
        <p:nvPicPr>
          <p:cNvPr id="95" name="Picture 86">
            <a:extLst>
              <a:ext uri="{FF2B5EF4-FFF2-40B4-BE49-F238E27FC236}">
                <a16:creationId xmlns:a16="http://schemas.microsoft.com/office/drawing/2014/main" id="{1FE219F3-423D-3295-6296-1804126F2492}"/>
              </a:ext>
            </a:extLst>
          </p:cNvPr>
          <p:cNvPicPr>
            <a:picLocks noChangeAspect="1"/>
          </p:cNvPicPr>
          <p:nvPr/>
        </p:nvPicPr>
        <p:blipFill rotWithShape="1">
          <a:blip r:embed="rId3"/>
          <a:srcRect l="16313" r="41771" b="-1"/>
          <a:stretch/>
        </p:blipFill>
        <p:spPr>
          <a:xfrm>
            <a:off x="7683305" y="1059386"/>
            <a:ext cx="3475649" cy="4975225"/>
          </a:xfrm>
          <a:prstGeom prst="rect">
            <a:avLst/>
          </a:prstGeom>
          <a:noFill/>
        </p:spPr>
      </p:pic>
      <p:sp>
        <p:nvSpPr>
          <p:cNvPr id="97" name="Text Placeholder 5">
            <a:extLst>
              <a:ext uri="{FF2B5EF4-FFF2-40B4-BE49-F238E27FC236}">
                <a16:creationId xmlns:a16="http://schemas.microsoft.com/office/drawing/2014/main" id="{081FAFE3-8738-D11C-DC4C-6E958745F9A0}"/>
              </a:ext>
            </a:extLst>
          </p:cNvPr>
          <p:cNvSpPr>
            <a:spLocks noGrp="1"/>
          </p:cNvSpPr>
          <p:nvPr>
            <p:ph type="body" sz="quarter" idx="14"/>
          </p:nvPr>
        </p:nvSpPr>
        <p:spPr>
          <a:xfrm>
            <a:off x="11258537" y="4711495"/>
            <a:ext cx="192024" cy="1033272"/>
          </a:xfrm>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36</a:t>
            </a:fld>
            <a:endParaRPr lang="en-US"/>
          </a:p>
        </p:txBody>
      </p:sp>
    </p:spTree>
    <p:extLst>
      <p:ext uri="{BB962C8B-B14F-4D97-AF65-F5344CB8AC3E}">
        <p14:creationId xmlns:p14="http://schemas.microsoft.com/office/powerpoint/2010/main" val="4202423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4" y="884982"/>
            <a:ext cx="5744335" cy="979204"/>
          </a:xfrm>
        </p:spPr>
        <p:txBody>
          <a:bodyPr anchor="t">
            <a:normAutofit/>
          </a:bodyPr>
          <a:lstStyle/>
          <a:p>
            <a:r>
              <a:rPr lang="en-US" sz="3300" b="1" i="0" dirty="0">
                <a:effectLst/>
              </a:rPr>
              <a:t>Creating Fog in Unity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55915" y="2046038"/>
            <a:ext cx="5240085" cy="3698729"/>
          </a:xfrm>
        </p:spPr>
        <p:txBody>
          <a:bodyPr>
            <a:normAutofit lnSpcReduction="10000"/>
          </a:bodyPr>
          <a:lstStyle/>
          <a:p>
            <a:pPr>
              <a:lnSpc>
                <a:spcPct val="140000"/>
              </a:lnSpc>
            </a:pPr>
            <a:r>
              <a:rPr lang="en-US" dirty="0"/>
              <a:t>In Unity, fog can be added to your game scenes through the Lighting settings. To enable and customize fog, follow these steps:</a:t>
            </a:r>
            <a:endParaRPr lang="tr-TR" dirty="0"/>
          </a:p>
          <a:p>
            <a:pPr>
              <a:lnSpc>
                <a:spcPct val="140000"/>
              </a:lnSpc>
            </a:pPr>
            <a:endParaRPr lang="en-US" dirty="0"/>
          </a:p>
          <a:p>
            <a:pPr marL="228600" indent="-228600">
              <a:lnSpc>
                <a:spcPct val="140000"/>
              </a:lnSpc>
              <a:buFont typeface="+mj-lt"/>
              <a:buAutoNum type="arabicPeriod"/>
            </a:pPr>
            <a:r>
              <a:rPr lang="en-US" dirty="0"/>
              <a:t>Navigate to Window &gt; Rendering &gt; Lighting Settings.</a:t>
            </a:r>
          </a:p>
          <a:p>
            <a:pPr marL="228600" indent="-228600">
              <a:lnSpc>
                <a:spcPct val="140000"/>
              </a:lnSpc>
              <a:buFont typeface="+mj-lt"/>
              <a:buAutoNum type="arabicPeriod"/>
            </a:pPr>
            <a:r>
              <a:rPr lang="en-US" dirty="0"/>
              <a:t>In the Lighting Settings window, locate the 'Fog' section.</a:t>
            </a:r>
          </a:p>
          <a:p>
            <a:pPr marL="228600" indent="-228600">
              <a:lnSpc>
                <a:spcPct val="140000"/>
              </a:lnSpc>
              <a:buFont typeface="+mj-lt"/>
              <a:buAutoNum type="arabicPeriod"/>
            </a:pPr>
            <a:r>
              <a:rPr lang="en-US" dirty="0"/>
              <a:t>Check the 'Fog' checkbox to enable fog in your scene."</a:t>
            </a:r>
            <a:endParaRPr lang="en-US" b="1" dirty="0"/>
          </a:p>
        </p:txBody>
      </p:sp>
      <p:pic>
        <p:nvPicPr>
          <p:cNvPr id="95" name="Picture 86" descr="Spotlight on a dark foggy stage">
            <a:extLst>
              <a:ext uri="{FF2B5EF4-FFF2-40B4-BE49-F238E27FC236}">
                <a16:creationId xmlns:a16="http://schemas.microsoft.com/office/drawing/2014/main" id="{DE9693B6-DD0B-1513-440D-7D06C0B85758}"/>
              </a:ext>
            </a:extLst>
          </p:cNvPr>
          <p:cNvPicPr>
            <a:picLocks noChangeAspect="1"/>
          </p:cNvPicPr>
          <p:nvPr/>
        </p:nvPicPr>
        <p:blipFill rotWithShape="1">
          <a:blip r:embed="rId3"/>
          <a:srcRect l="50308" r="3062" b="1"/>
          <a:stretch/>
        </p:blipFill>
        <p:spPr>
          <a:xfrm>
            <a:off x="7868966" y="1112838"/>
            <a:ext cx="3475649" cy="4975225"/>
          </a:xfrm>
          <a:prstGeom prst="rect">
            <a:avLst/>
          </a:prstGeom>
          <a:noFill/>
        </p:spPr>
      </p:pic>
      <p:sp>
        <p:nvSpPr>
          <p:cNvPr id="97" name="Text Placeholder 5">
            <a:extLst>
              <a:ext uri="{FF2B5EF4-FFF2-40B4-BE49-F238E27FC236}">
                <a16:creationId xmlns:a16="http://schemas.microsoft.com/office/drawing/2014/main" id="{DC5B6D3A-E9EE-FF93-4CE0-6DAFC0D662DD}"/>
              </a:ext>
            </a:extLst>
          </p:cNvPr>
          <p:cNvSpPr>
            <a:spLocks noGrp="1"/>
          </p:cNvSpPr>
          <p:nvPr>
            <p:ph type="body" sz="quarter" idx="14"/>
          </p:nvPr>
        </p:nvSpPr>
        <p:spPr>
          <a:xfrm>
            <a:off x="11258537" y="4711495"/>
            <a:ext cx="192024" cy="1033272"/>
          </a:xfrm>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37</a:t>
            </a:fld>
            <a:endParaRPr lang="en-US"/>
          </a:p>
        </p:txBody>
      </p:sp>
    </p:spTree>
    <p:extLst>
      <p:ext uri="{BB962C8B-B14F-4D97-AF65-F5344CB8AC3E}">
        <p14:creationId xmlns:p14="http://schemas.microsoft.com/office/powerpoint/2010/main" val="4197689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 Placeholder 5">
            <a:extLst>
              <a:ext uri="{FF2B5EF4-FFF2-40B4-BE49-F238E27FC236}">
                <a16:creationId xmlns:a16="http://schemas.microsoft.com/office/drawing/2014/main" id="{DC5B6D3A-E9EE-FF93-4CE0-6DAFC0D662DD}"/>
              </a:ext>
            </a:extLst>
          </p:cNvPr>
          <p:cNvSpPr>
            <a:spLocks noGrp="1"/>
          </p:cNvSpPr>
          <p:nvPr>
            <p:ph type="body" sz="quarter" idx="14"/>
          </p:nvPr>
        </p:nvSpPr>
        <p:spPr>
          <a:xfrm>
            <a:off x="11258537" y="4711495"/>
            <a:ext cx="192024" cy="1033272"/>
          </a:xfrm>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38</a:t>
            </a:fld>
            <a:endParaRPr lang="en-US"/>
          </a:p>
        </p:txBody>
      </p:sp>
      <p:pic>
        <p:nvPicPr>
          <p:cNvPr id="8" name="Picture 7">
            <a:extLst>
              <a:ext uri="{FF2B5EF4-FFF2-40B4-BE49-F238E27FC236}">
                <a16:creationId xmlns:a16="http://schemas.microsoft.com/office/drawing/2014/main" id="{74841C1C-5A2B-4DEA-9E0C-04247CD17E31}"/>
              </a:ext>
            </a:extLst>
          </p:cNvPr>
          <p:cNvPicPr>
            <a:picLocks noChangeAspect="1"/>
          </p:cNvPicPr>
          <p:nvPr/>
        </p:nvPicPr>
        <p:blipFill>
          <a:blip r:embed="rId3"/>
          <a:stretch>
            <a:fillRect/>
          </a:stretch>
        </p:blipFill>
        <p:spPr>
          <a:xfrm>
            <a:off x="1376207" y="360726"/>
            <a:ext cx="8275927" cy="6367244"/>
          </a:xfrm>
          <a:prstGeom prst="rect">
            <a:avLst/>
          </a:prstGeom>
        </p:spPr>
      </p:pic>
      <p:sp>
        <p:nvSpPr>
          <p:cNvPr id="7" name="Text Placeholder 6">
            <a:extLst>
              <a:ext uri="{FF2B5EF4-FFF2-40B4-BE49-F238E27FC236}">
                <a16:creationId xmlns:a16="http://schemas.microsoft.com/office/drawing/2014/main" id="{17D0D340-C1FD-4573-922C-8E6F4B9C6A02}"/>
              </a:ext>
            </a:extLst>
          </p:cNvPr>
          <p:cNvSpPr>
            <a:spLocks noGrp="1"/>
          </p:cNvSpPr>
          <p:nvPr>
            <p:ph type="body" idx="1"/>
          </p:nvPr>
        </p:nvSpPr>
        <p:spPr/>
        <p:txBody>
          <a:bodyPr/>
          <a:lstStyle/>
          <a:p>
            <a:endParaRPr lang="en-US" dirty="0"/>
          </a:p>
        </p:txBody>
      </p:sp>
      <p:sp>
        <p:nvSpPr>
          <p:cNvPr id="10" name="Title 9">
            <a:extLst>
              <a:ext uri="{FF2B5EF4-FFF2-40B4-BE49-F238E27FC236}">
                <a16:creationId xmlns:a16="http://schemas.microsoft.com/office/drawing/2014/main" id="{F4ACFB30-ABDB-4D09-85CA-BF2FCC4376C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503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4" y="884981"/>
            <a:ext cx="10506416" cy="1128519"/>
          </a:xfrm>
        </p:spPr>
        <p:txBody>
          <a:bodyPr anchor="t">
            <a:normAutofit/>
          </a:bodyPr>
          <a:lstStyle/>
          <a:p>
            <a:r>
              <a:rPr lang="en-US" b="1" i="0" dirty="0">
                <a:effectLst/>
              </a:rPr>
              <a:t>Fog</a:t>
            </a:r>
            <a:r>
              <a:rPr lang="tr-TR" dirty="0"/>
              <a:t> </a:t>
            </a:r>
            <a:r>
              <a:rPr lang="tr-TR" dirty="0" err="1"/>
              <a:t>propertıes</a:t>
            </a:r>
            <a:endParaRPr lang="en-US" b="1" i="0" dirty="0">
              <a:effectLst/>
            </a:endParaRPr>
          </a:p>
        </p:txBody>
      </p:sp>
      <p:pic>
        <p:nvPicPr>
          <p:cNvPr id="87" name="Picture 86" descr="Forest with thick fog">
            <a:extLst>
              <a:ext uri="{FF2B5EF4-FFF2-40B4-BE49-F238E27FC236}">
                <a16:creationId xmlns:a16="http://schemas.microsoft.com/office/drawing/2014/main" id="{6960F398-0169-D908-9351-CBE59EAF5366}"/>
              </a:ext>
            </a:extLst>
          </p:cNvPr>
          <p:cNvPicPr>
            <a:picLocks noChangeAspect="1"/>
          </p:cNvPicPr>
          <p:nvPr/>
        </p:nvPicPr>
        <p:blipFill rotWithShape="1">
          <a:blip r:embed="rId3"/>
          <a:srcRect l="4241" r="4" b="4"/>
          <a:stretch/>
        </p:blipFill>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noFill/>
        </p:spPr>
      </p:pic>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6978650" y="2087562"/>
            <a:ext cx="4375150" cy="3891067"/>
          </a:xfrm>
        </p:spPr>
        <p:txBody>
          <a:bodyPr>
            <a:normAutofit/>
          </a:bodyPr>
          <a:lstStyle/>
          <a:p>
            <a:pPr>
              <a:lnSpc>
                <a:spcPct val="140000"/>
              </a:lnSpc>
            </a:pPr>
            <a:r>
              <a:rPr lang="en-US" sz="1100" dirty="0"/>
              <a:t>Once you've enabled fog in Unity, you can adjust several properties to achieve the desired appearance and behavior:</a:t>
            </a:r>
          </a:p>
          <a:p>
            <a:pPr>
              <a:lnSpc>
                <a:spcPct val="140000"/>
              </a:lnSpc>
            </a:pPr>
            <a:endParaRPr lang="en-US" sz="1100" dirty="0"/>
          </a:p>
          <a:p>
            <a:pPr>
              <a:lnSpc>
                <a:spcPct val="140000"/>
              </a:lnSpc>
            </a:pPr>
            <a:r>
              <a:rPr lang="en-US" sz="1100" b="1" dirty="0"/>
              <a:t>Fog Mode: </a:t>
            </a:r>
            <a:r>
              <a:rPr lang="en-US" sz="1100" dirty="0"/>
              <a:t>Choose between Linear, Exponential, and Exponential Squared fog modes to control how fog density increases with distance.</a:t>
            </a:r>
          </a:p>
          <a:p>
            <a:pPr>
              <a:lnSpc>
                <a:spcPct val="140000"/>
              </a:lnSpc>
            </a:pPr>
            <a:r>
              <a:rPr lang="en-US" sz="1100" b="1" dirty="0"/>
              <a:t>Fog Color: </a:t>
            </a:r>
            <a:r>
              <a:rPr lang="en-US" sz="1100" dirty="0"/>
              <a:t>Set the color of the fog to blend with your scene's environment and enhance the overall atmosphere.</a:t>
            </a:r>
          </a:p>
          <a:p>
            <a:pPr>
              <a:lnSpc>
                <a:spcPct val="140000"/>
              </a:lnSpc>
            </a:pPr>
            <a:r>
              <a:rPr lang="en-US" sz="1100" b="1" dirty="0"/>
              <a:t>Fog Density: </a:t>
            </a:r>
            <a:r>
              <a:rPr lang="en-US" sz="1100" dirty="0"/>
              <a:t>Control the overall density of the fog and how quickly it becomes opaque (applicable for Exponential and Exponential Squared fog modes).</a:t>
            </a:r>
          </a:p>
          <a:p>
            <a:pPr>
              <a:lnSpc>
                <a:spcPct val="140000"/>
              </a:lnSpc>
            </a:pPr>
            <a:r>
              <a:rPr lang="en-US" sz="1100" b="1" dirty="0"/>
              <a:t>Start and End Distance: </a:t>
            </a:r>
            <a:r>
              <a:rPr lang="en-US" sz="1100" dirty="0"/>
              <a:t>For Linear fog mode, set the start and end distances to control the range over which the fog appears and fades.</a:t>
            </a:r>
            <a:endParaRPr lang="en-US" sz="1100" b="1"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2"/>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3"/>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39</a:t>
            </a:fld>
            <a:endParaRPr lang="en-US"/>
          </a:p>
        </p:txBody>
      </p:sp>
    </p:spTree>
    <p:extLst>
      <p:ext uri="{BB962C8B-B14F-4D97-AF65-F5344CB8AC3E}">
        <p14:creationId xmlns:p14="http://schemas.microsoft.com/office/powerpoint/2010/main" val="153302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741439" y="681761"/>
            <a:ext cx="10248139" cy="912147"/>
          </a:xfrm>
        </p:spPr>
        <p:txBody>
          <a:bodyPr anchor="t">
            <a:normAutofit/>
          </a:bodyPr>
          <a:lstStyle/>
          <a:p>
            <a:r>
              <a:rPr lang="tr-TR" sz="3300" dirty="0" err="1"/>
              <a:t>Introductıon</a:t>
            </a:r>
            <a:r>
              <a:rPr lang="tr-TR" sz="3300" dirty="0"/>
              <a:t> </a:t>
            </a:r>
            <a:r>
              <a:rPr lang="tr-TR" sz="3300" dirty="0" err="1"/>
              <a:t>to</a:t>
            </a:r>
            <a:r>
              <a:rPr lang="tr-TR" sz="3300" dirty="0"/>
              <a:t> Game </a:t>
            </a:r>
            <a:r>
              <a:rPr lang="tr-TR" sz="3300" dirty="0" err="1"/>
              <a:t>Desıgn</a:t>
            </a:r>
            <a:endParaRPr lang="en-US" sz="3300" dirty="0"/>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7561008" y="2042123"/>
            <a:ext cx="3045205" cy="3793037"/>
          </a:xfrm>
        </p:spPr>
        <p:txBody>
          <a:bodyPr>
            <a:normAutofit fontScale="92500"/>
          </a:bodyPr>
          <a:lstStyle/>
          <a:p>
            <a:r>
              <a:rPr lang="tr-TR" dirty="0"/>
              <a:t>G</a:t>
            </a:r>
            <a:r>
              <a:rPr lang="en-US" b="0" i="0" dirty="0" err="1">
                <a:effectLst/>
              </a:rPr>
              <a:t>ame</a:t>
            </a:r>
            <a:r>
              <a:rPr lang="en-US" b="0" i="0" dirty="0">
                <a:effectLst/>
              </a:rPr>
              <a:t> design</a:t>
            </a:r>
            <a:r>
              <a:rPr lang="tr-TR" b="0" i="0" dirty="0">
                <a:effectLst/>
              </a:rPr>
              <a:t> </a:t>
            </a:r>
            <a:r>
              <a:rPr lang="en-US" b="0" i="0" dirty="0">
                <a:effectLst/>
              </a:rPr>
              <a:t>is the foundation of creating engaging and enjoyable games. Game design encompasses the creation of a game's rules, mechanics, narrative, and overall structure. A well-designed game provides a compelling experience that keeps players coming back for more.</a:t>
            </a:r>
            <a:endParaRPr lang="en-US" dirty="0"/>
          </a:p>
        </p:txBody>
      </p:sp>
      <p:sp>
        <p:nvSpPr>
          <p:cNvPr id="16" name="Text Placeholder 5">
            <a:extLst>
              <a:ext uri="{FF2B5EF4-FFF2-40B4-BE49-F238E27FC236}">
                <a16:creationId xmlns:a16="http://schemas.microsoft.com/office/drawing/2014/main" id="{ABAD2FAB-8990-4B7A-6A0A-ECB8E4DA8151}"/>
              </a:ext>
            </a:extLst>
          </p:cNvPr>
          <p:cNvSpPr>
            <a:spLocks noGrp="1"/>
          </p:cNvSpPr>
          <p:nvPr>
            <p:ph type="body" sz="quarter" idx="14"/>
          </p:nvPr>
        </p:nvSpPr>
        <p:spPr>
          <a:xfrm>
            <a:off x="11258537" y="4711495"/>
            <a:ext cx="192024" cy="1033272"/>
          </a:xfrm>
        </p:spPr>
        <p:txBody>
          <a:bodyPr/>
          <a:lstStyle/>
          <a:p>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4</a:t>
            </a:fld>
            <a:endParaRPr lang="en-US"/>
          </a:p>
        </p:txBody>
      </p:sp>
      <p:pic>
        <p:nvPicPr>
          <p:cNvPr id="5" name="Picture 4">
            <a:extLst>
              <a:ext uri="{FF2B5EF4-FFF2-40B4-BE49-F238E27FC236}">
                <a16:creationId xmlns:a16="http://schemas.microsoft.com/office/drawing/2014/main" id="{845B93D9-699C-418C-B1F3-C0380803FB78}"/>
              </a:ext>
            </a:extLst>
          </p:cNvPr>
          <p:cNvPicPr>
            <a:picLocks noChangeAspect="1"/>
          </p:cNvPicPr>
          <p:nvPr/>
        </p:nvPicPr>
        <p:blipFill>
          <a:blip r:embed="rId2"/>
          <a:stretch>
            <a:fillRect/>
          </a:stretch>
        </p:blipFill>
        <p:spPr>
          <a:xfrm>
            <a:off x="307867" y="2042123"/>
            <a:ext cx="6895750" cy="3612250"/>
          </a:xfrm>
          <a:prstGeom prst="rect">
            <a:avLst/>
          </a:prstGeom>
        </p:spPr>
      </p:pic>
    </p:spTree>
    <p:extLst>
      <p:ext uri="{BB962C8B-B14F-4D97-AF65-F5344CB8AC3E}">
        <p14:creationId xmlns:p14="http://schemas.microsoft.com/office/powerpoint/2010/main" val="2521615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708096" y="708813"/>
            <a:ext cx="5744335" cy="979204"/>
          </a:xfrm>
        </p:spPr>
        <p:txBody>
          <a:bodyPr anchor="t">
            <a:normAutofit/>
          </a:bodyPr>
          <a:lstStyle/>
          <a:p>
            <a:r>
              <a:rPr lang="en-US" sz="3300" b="1" i="0" dirty="0">
                <a:effectLst/>
              </a:rPr>
              <a:t>Tips for Using Fog Effectively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708096" y="1777590"/>
            <a:ext cx="6655660" cy="4811960"/>
          </a:xfrm>
        </p:spPr>
        <p:txBody>
          <a:bodyPr>
            <a:normAutofit/>
          </a:bodyPr>
          <a:lstStyle/>
          <a:p>
            <a:pPr>
              <a:lnSpc>
                <a:spcPct val="140000"/>
              </a:lnSpc>
            </a:pPr>
            <a:r>
              <a:rPr lang="en-US" dirty="0"/>
              <a:t>To get the most out of using fog in your Unity projects, consider these tips:</a:t>
            </a:r>
          </a:p>
          <a:p>
            <a:pPr marL="285750" indent="-285750">
              <a:lnSpc>
                <a:spcPct val="140000"/>
              </a:lnSpc>
              <a:buFont typeface="Arial" panose="020B0604020202020204" pitchFamily="34" charset="0"/>
              <a:buChar char="•"/>
            </a:pPr>
            <a:r>
              <a:rPr lang="en-US" dirty="0"/>
              <a:t>Use fog color to match </a:t>
            </a:r>
            <a:r>
              <a:rPr lang="tr-TR" dirty="0" err="1"/>
              <a:t>your</a:t>
            </a:r>
            <a:r>
              <a:rPr lang="tr-TR" dirty="0"/>
              <a:t> </a:t>
            </a:r>
            <a:r>
              <a:rPr lang="tr-TR" dirty="0" err="1"/>
              <a:t>scene’s</a:t>
            </a:r>
            <a:r>
              <a:rPr lang="tr-TR" dirty="0"/>
              <a:t> </a:t>
            </a:r>
            <a:r>
              <a:rPr lang="tr-TR" dirty="0" err="1"/>
              <a:t>overall</a:t>
            </a:r>
            <a:r>
              <a:rPr lang="tr-TR" dirty="0"/>
              <a:t> </a:t>
            </a:r>
            <a:r>
              <a:rPr lang="tr-TR" dirty="0" err="1"/>
              <a:t>tone</a:t>
            </a:r>
            <a:r>
              <a:rPr lang="tr-TR" dirty="0"/>
              <a:t> </a:t>
            </a:r>
            <a:r>
              <a:rPr lang="tr-TR" dirty="0" err="1"/>
              <a:t>and</a:t>
            </a:r>
            <a:r>
              <a:rPr lang="tr-TR" dirty="0"/>
              <a:t> </a:t>
            </a:r>
            <a:r>
              <a:rPr lang="tr-TR" dirty="0" err="1"/>
              <a:t>atmosphere</a:t>
            </a:r>
            <a:r>
              <a:rPr lang="en-US" dirty="0"/>
              <a:t>.</a:t>
            </a:r>
          </a:p>
          <a:p>
            <a:pPr marL="285750" indent="-285750">
              <a:lnSpc>
                <a:spcPct val="140000"/>
              </a:lnSpc>
              <a:buFont typeface="Arial" panose="020B0604020202020204" pitchFamily="34" charset="0"/>
              <a:buChar char="•"/>
            </a:pPr>
            <a:r>
              <a:rPr lang="en-US" dirty="0"/>
              <a:t>Experiment with different fog modes to find the one best suits your environment.</a:t>
            </a:r>
          </a:p>
          <a:p>
            <a:pPr marL="285750" indent="-285750">
              <a:lnSpc>
                <a:spcPct val="140000"/>
              </a:lnSpc>
              <a:buFont typeface="Arial" panose="020B0604020202020204" pitchFamily="34" charset="0"/>
              <a:buChar char="•"/>
            </a:pPr>
            <a:r>
              <a:rPr lang="en-US" dirty="0"/>
              <a:t>Balance fog density and distance to completely avoid obscuring important objects or gameplay elements.</a:t>
            </a:r>
          </a:p>
          <a:p>
            <a:pPr marL="285750" indent="-285750">
              <a:lnSpc>
                <a:spcPct val="140000"/>
              </a:lnSpc>
              <a:buFont typeface="Arial" panose="020B0604020202020204" pitchFamily="34" charset="0"/>
              <a:buChar char="•"/>
            </a:pPr>
            <a:r>
              <a:rPr lang="en-US" dirty="0"/>
              <a:t>Use fog in combination with other visual effects, such as lighting and post-processing, to create a cohesive and engaging visual experience.</a:t>
            </a:r>
            <a:endParaRPr lang="en-US" b="1" dirty="0"/>
          </a:p>
        </p:txBody>
      </p:sp>
      <p:pic>
        <p:nvPicPr>
          <p:cNvPr id="87" name="Video 86" descr="Foggy Mountain Lake">
            <a:extLst>
              <a:ext uri="{FF2B5EF4-FFF2-40B4-BE49-F238E27FC236}">
                <a16:creationId xmlns:a16="http://schemas.microsoft.com/office/drawing/2014/main" id="{F63D7630-4DA8-A34C-7AA5-14E124237E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6488" r="44104"/>
          <a:stretch/>
        </p:blipFill>
        <p:spPr>
          <a:xfrm>
            <a:off x="7868966" y="1119923"/>
            <a:ext cx="3475649" cy="4961055"/>
          </a:xfrm>
          <a:prstGeom prst="rect">
            <a:avLst/>
          </a:prstGeom>
          <a:noFill/>
        </p:spPr>
      </p:pic>
      <p:sp>
        <p:nvSpPr>
          <p:cNvPr id="100" name="Text Placeholder 5">
            <a:extLst>
              <a:ext uri="{FF2B5EF4-FFF2-40B4-BE49-F238E27FC236}">
                <a16:creationId xmlns:a16="http://schemas.microsoft.com/office/drawing/2014/main" id="{45962B39-2AC1-E3A5-586F-81BD5396D92F}"/>
              </a:ext>
            </a:extLst>
          </p:cNvPr>
          <p:cNvSpPr>
            <a:spLocks noGrp="1"/>
          </p:cNvSpPr>
          <p:nvPr>
            <p:ph type="body" sz="quarter" idx="14"/>
          </p:nvPr>
        </p:nvSpPr>
        <p:spPr>
          <a:xfrm>
            <a:off x="11258537" y="4711495"/>
            <a:ext cx="192024" cy="1033272"/>
          </a:xfrm>
        </p:spPr>
        <p:txBody>
          <a:bodyPr/>
          <a:lstStyle/>
          <a:p>
            <a:endParaRPr lang="en-US"/>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40</a:t>
            </a:fld>
            <a:endParaRPr lang="en-US"/>
          </a:p>
        </p:txBody>
      </p:sp>
    </p:spTree>
    <p:extLst>
      <p:ext uri="{BB962C8B-B14F-4D97-AF65-F5344CB8AC3E}">
        <p14:creationId xmlns:p14="http://schemas.microsoft.com/office/powerpoint/2010/main" val="422532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7"/>
                                        </p:tgtEl>
                                      </p:cBhvr>
                                    </p:cmd>
                                  </p:childTnLst>
                                </p:cTn>
                              </p:par>
                            </p:childTnLst>
                          </p:cTn>
                        </p:par>
                      </p:childTnLst>
                    </p:cTn>
                  </p:par>
                </p:childTnLst>
              </p:cTn>
              <p:nextCondLst>
                <p:cond evt="onClick" delay="0">
                  <p:tgtEl>
                    <p:spTgt spid="87"/>
                  </p:tgtEl>
                </p:cond>
              </p:nextCondLst>
            </p:seq>
            <p:video>
              <p:cMediaNode mute="1">
                <p:cTn id="12" repeatCount="indefinite" fill="hold" display="0">
                  <p:stCondLst>
                    <p:cond delay="indefinite"/>
                  </p:stCondLst>
                </p:cTn>
                <p:tgtEl>
                  <p:spTgt spid="87"/>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7384" y="884982"/>
            <a:ext cx="5744335" cy="979204"/>
          </a:xfrm>
        </p:spPr>
        <p:txBody>
          <a:bodyPr anchor="t">
            <a:normAutofit/>
          </a:bodyPr>
          <a:lstStyle/>
          <a:p>
            <a:r>
              <a:rPr lang="en-US" sz="2800" dirty="0"/>
              <a:t>Introduction to Skyboxes in Unity</a:t>
            </a:r>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855915" y="2046038"/>
            <a:ext cx="4831207" cy="3568139"/>
          </a:xfrm>
        </p:spPr>
        <p:txBody>
          <a:bodyPr>
            <a:normAutofit/>
          </a:bodyPr>
          <a:lstStyle/>
          <a:p>
            <a:r>
              <a:rPr lang="tr-TR" dirty="0"/>
              <a:t>S</a:t>
            </a:r>
            <a:r>
              <a:rPr lang="en-US" dirty="0" err="1"/>
              <a:t>kyboxes</a:t>
            </a:r>
            <a:r>
              <a:rPr lang="en-US" dirty="0"/>
              <a:t> in Unity, </a:t>
            </a:r>
            <a:r>
              <a:rPr lang="tr-TR" dirty="0" err="1"/>
              <a:t>are</a:t>
            </a:r>
            <a:r>
              <a:rPr lang="tr-TR" dirty="0"/>
              <a:t> </a:t>
            </a:r>
            <a:r>
              <a:rPr lang="en-US" dirty="0"/>
              <a:t>an essential aspect of game development that contributes to the overall visual appeal and atmosphere of a game. Skyboxes allow you to create immersive and realistic environments by simulating distant objects like the sky, clouds, or mountains</a:t>
            </a:r>
          </a:p>
        </p:txBody>
      </p:sp>
      <p:pic>
        <p:nvPicPr>
          <p:cNvPr id="10" name="Video 9" descr="3D Animated Day To Night Time Laps">
            <a:extLst>
              <a:ext uri="{FF2B5EF4-FFF2-40B4-BE49-F238E27FC236}">
                <a16:creationId xmlns:a16="http://schemas.microsoft.com/office/drawing/2014/main" id="{E9AB8586-77BA-6032-B219-7EFDE943E9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9383" r="21209"/>
          <a:stretch/>
        </p:blipFill>
        <p:spPr>
          <a:xfrm>
            <a:off x="7868966" y="1112838"/>
            <a:ext cx="3475649" cy="4975225"/>
          </a:xfrm>
          <a:prstGeom prst="rect">
            <a:avLst/>
          </a:prstGeom>
          <a:noFill/>
        </p:spPr>
      </p:pic>
      <p:sp>
        <p:nvSpPr>
          <p:cNvPr id="16" name="Text Placeholder 5">
            <a:extLst>
              <a:ext uri="{FF2B5EF4-FFF2-40B4-BE49-F238E27FC236}">
                <a16:creationId xmlns:a16="http://schemas.microsoft.com/office/drawing/2014/main" id="{076DA219-71B3-E48F-E3AA-09104687A2D7}"/>
              </a:ext>
            </a:extLst>
          </p:cNvPr>
          <p:cNvSpPr>
            <a:spLocks noGrp="1"/>
          </p:cNvSpPr>
          <p:nvPr>
            <p:ph type="body" sz="quarter" idx="14"/>
          </p:nvPr>
        </p:nvSpPr>
        <p:spPr>
          <a:xfrm>
            <a:off x="11258537" y="4711495"/>
            <a:ext cx="192024" cy="1033272"/>
          </a:xfrm>
        </p:spPr>
        <p:txBody>
          <a:bodyPr/>
          <a:lstStyle/>
          <a:p>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41</a:t>
            </a:fld>
            <a:endParaRPr lang="en-US"/>
          </a:p>
        </p:txBody>
      </p:sp>
    </p:spTree>
    <p:extLst>
      <p:ext uri="{BB962C8B-B14F-4D97-AF65-F5344CB8AC3E}">
        <p14:creationId xmlns:p14="http://schemas.microsoft.com/office/powerpoint/2010/main" val="401469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mute="1">
                <p:cTn id="12" repeatCount="indefinite" fill="hold" display="0">
                  <p:stCondLst>
                    <p:cond delay="indefinite"/>
                  </p:stCondLst>
                </p:cTn>
                <p:tgtEl>
                  <p:spTgt spid="10"/>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6879" y="884902"/>
            <a:ext cx="4567228" cy="1877976"/>
          </a:xfrm>
        </p:spPr>
        <p:txBody>
          <a:bodyPr anchor="t">
            <a:normAutofit/>
          </a:bodyPr>
          <a:lstStyle/>
          <a:p>
            <a:r>
              <a:rPr lang="en-US" sz="3300" dirty="0"/>
              <a:t>What is a Skybox?</a:t>
            </a:r>
          </a:p>
        </p:txBody>
      </p:sp>
      <p:sp>
        <p:nvSpPr>
          <p:cNvPr id="4" name="Subtitle 3">
            <a:extLst>
              <a:ext uri="{FF2B5EF4-FFF2-40B4-BE49-F238E27FC236}">
                <a16:creationId xmlns:a16="http://schemas.microsoft.com/office/drawing/2014/main" id="{FA5F7ABD-8DF2-D128-8663-56A2111B03A2}"/>
              </a:ext>
            </a:extLst>
          </p:cNvPr>
          <p:cNvSpPr>
            <a:spLocks noGrp="1"/>
          </p:cNvSpPr>
          <p:nvPr>
            <p:ph sz="half" idx="2"/>
          </p:nvPr>
        </p:nvSpPr>
        <p:spPr>
          <a:xfrm>
            <a:off x="5555208" y="1342829"/>
            <a:ext cx="5789913" cy="4322680"/>
          </a:xfrm>
        </p:spPr>
        <p:txBody>
          <a:bodyPr>
            <a:normAutofit fontScale="92500"/>
          </a:bodyPr>
          <a:lstStyle/>
          <a:p>
            <a:r>
              <a:rPr lang="en-US" dirty="0"/>
              <a:t>A skybox is a 3D cube or sphere that surrounds the entire game environment and displays a panoramic texture on its inner surfaces. This texture represents distant objects and scenery, creating the illusion of depth and distance in the game world. Skyboxes can significantly enhance the visual appeal of your game and create a more immersive experience for your players.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42</a:t>
            </a:fld>
            <a:endParaRPr lang="en-US"/>
          </a:p>
        </p:txBody>
      </p:sp>
    </p:spTree>
    <p:extLst>
      <p:ext uri="{BB962C8B-B14F-4D97-AF65-F5344CB8AC3E}">
        <p14:creationId xmlns:p14="http://schemas.microsoft.com/office/powerpoint/2010/main" val="4051794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7384" y="884982"/>
            <a:ext cx="5744335" cy="979204"/>
          </a:xfrm>
        </p:spPr>
        <p:txBody>
          <a:bodyPr anchor="t">
            <a:normAutofit/>
          </a:bodyPr>
          <a:lstStyle/>
          <a:p>
            <a:r>
              <a:rPr lang="en-US" sz="2800" dirty="0"/>
              <a:t>Creating Skyboxes in Unity</a:t>
            </a:r>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855915" y="2046038"/>
            <a:ext cx="4831207" cy="3568139"/>
          </a:xfrm>
        </p:spPr>
        <p:txBody>
          <a:bodyPr>
            <a:normAutofit/>
          </a:bodyPr>
          <a:lstStyle/>
          <a:p>
            <a:pPr>
              <a:lnSpc>
                <a:spcPct val="140000"/>
              </a:lnSpc>
            </a:pPr>
            <a:r>
              <a:rPr lang="en-US" sz="1700" dirty="0"/>
              <a:t>In Unity, you can create and customize skyboxes using two main approaches:</a:t>
            </a:r>
          </a:p>
          <a:p>
            <a:pPr marL="285750" indent="-285750">
              <a:lnSpc>
                <a:spcPct val="140000"/>
              </a:lnSpc>
              <a:buFont typeface="Arial" panose="020B0604020202020204" pitchFamily="34" charset="0"/>
              <a:buChar char="•"/>
            </a:pPr>
            <a:r>
              <a:rPr lang="en-US" sz="1700" b="1" dirty="0"/>
              <a:t>Default Skybox: </a:t>
            </a:r>
            <a:r>
              <a:rPr lang="en-US" sz="1700" dirty="0"/>
              <a:t>Unity provides a default skybox that can be customized by adjusting its colors and gradients to match your desired environment.</a:t>
            </a:r>
          </a:p>
          <a:p>
            <a:pPr marL="285750" indent="-285750">
              <a:lnSpc>
                <a:spcPct val="140000"/>
              </a:lnSpc>
              <a:buFont typeface="Arial" panose="020B0604020202020204" pitchFamily="34" charset="0"/>
              <a:buChar char="•"/>
            </a:pPr>
            <a:r>
              <a:rPr lang="en-US" sz="1700" b="1" dirty="0"/>
              <a:t>Custom Skybox: </a:t>
            </a:r>
            <a:r>
              <a:rPr lang="en-US" sz="1700" dirty="0"/>
              <a:t>Import your own panoramic textures or create them using external tools, and apply them as a skybox material in Unity</a:t>
            </a:r>
          </a:p>
        </p:txBody>
      </p:sp>
      <p:pic>
        <p:nvPicPr>
          <p:cNvPr id="18" name="Video 17" descr="Sunset Sky Time Lapse">
            <a:extLst>
              <a:ext uri="{FF2B5EF4-FFF2-40B4-BE49-F238E27FC236}">
                <a16:creationId xmlns:a16="http://schemas.microsoft.com/office/drawing/2014/main" id="{CC10EBD1-84B0-29B6-8CF6-E5802C1886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0892" r="29700"/>
          <a:stretch/>
        </p:blipFill>
        <p:spPr>
          <a:xfrm>
            <a:off x="7868966" y="1112838"/>
            <a:ext cx="3475649" cy="4975225"/>
          </a:xfrm>
          <a:prstGeom prst="rect">
            <a:avLst/>
          </a:prstGeom>
          <a:noFill/>
        </p:spPr>
      </p:pic>
      <p:sp>
        <p:nvSpPr>
          <p:cNvPr id="24" name="Text Placeholder 5">
            <a:extLst>
              <a:ext uri="{FF2B5EF4-FFF2-40B4-BE49-F238E27FC236}">
                <a16:creationId xmlns:a16="http://schemas.microsoft.com/office/drawing/2014/main" id="{8B96FB66-A94D-872D-6EEF-2258B3801B07}"/>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43</a:t>
            </a:fld>
            <a:endParaRPr lang="en-US"/>
          </a:p>
        </p:txBody>
      </p:sp>
    </p:spTree>
    <p:extLst>
      <p:ext uri="{BB962C8B-B14F-4D97-AF65-F5344CB8AC3E}">
        <p14:creationId xmlns:p14="http://schemas.microsoft.com/office/powerpoint/2010/main" val="305225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mute="1">
                <p:cTn id="12" repeatCount="indefinite" fill="hold" display="0">
                  <p:stCondLst>
                    <p:cond delay="indefinite"/>
                  </p:stCondLst>
                </p:cTn>
                <p:tgtEl>
                  <p:spTgt spid="18"/>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937959" y="390031"/>
            <a:ext cx="4028324" cy="1833051"/>
          </a:xfrm>
        </p:spPr>
        <p:txBody>
          <a:bodyPr anchor="t">
            <a:normAutofit/>
          </a:bodyPr>
          <a:lstStyle/>
          <a:p>
            <a:r>
              <a:rPr lang="en-US" sz="2800" dirty="0"/>
              <a:t>Assigning a Skybox in Unity</a:t>
            </a:r>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741439" y="2087983"/>
            <a:ext cx="4831207" cy="3568139"/>
          </a:xfrm>
        </p:spPr>
        <p:txBody>
          <a:bodyPr>
            <a:normAutofit lnSpcReduction="10000"/>
          </a:bodyPr>
          <a:lstStyle/>
          <a:p>
            <a:pPr marL="342900" indent="-342900">
              <a:lnSpc>
                <a:spcPct val="140000"/>
              </a:lnSpc>
              <a:buFont typeface="+mj-lt"/>
              <a:buAutoNum type="arabicPeriod"/>
            </a:pPr>
            <a:r>
              <a:rPr lang="en-US" dirty="0"/>
              <a:t>Go to Window &gt; Rendering &gt; Lighting Settings.</a:t>
            </a:r>
          </a:p>
          <a:p>
            <a:pPr marL="342900" indent="-342900">
              <a:lnSpc>
                <a:spcPct val="140000"/>
              </a:lnSpc>
              <a:buFont typeface="+mj-lt"/>
              <a:buAutoNum type="arabicPeriod"/>
            </a:pPr>
            <a:r>
              <a:rPr lang="en-US" dirty="0"/>
              <a:t>In the Lighting Settings window, locate the 'Environment' section.</a:t>
            </a:r>
          </a:p>
          <a:p>
            <a:pPr marL="342900" indent="-342900">
              <a:lnSpc>
                <a:spcPct val="140000"/>
              </a:lnSpc>
              <a:buFont typeface="+mj-lt"/>
              <a:buAutoNum type="arabicPeriod"/>
            </a:pPr>
            <a:r>
              <a:rPr lang="en-US" dirty="0"/>
              <a:t>Under 'Skybox Material,' click the small circle next to the input field to bring up the material selection window.</a:t>
            </a:r>
          </a:p>
          <a:p>
            <a:pPr marL="342900" indent="-342900">
              <a:lnSpc>
                <a:spcPct val="140000"/>
              </a:lnSpc>
              <a:buFont typeface="+mj-lt"/>
              <a:buAutoNum type="arabicPeriod"/>
            </a:pPr>
            <a:r>
              <a:rPr lang="en-US" dirty="0"/>
              <a:t>Choose the desired skybox material from the list, or import and select your custom skybox material.</a:t>
            </a:r>
          </a:p>
        </p:txBody>
      </p:sp>
      <p:sp>
        <p:nvSpPr>
          <p:cNvPr id="24" name="Text Placeholder 5">
            <a:extLst>
              <a:ext uri="{FF2B5EF4-FFF2-40B4-BE49-F238E27FC236}">
                <a16:creationId xmlns:a16="http://schemas.microsoft.com/office/drawing/2014/main" id="{8B96FB66-A94D-872D-6EEF-2258B3801B07}"/>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44</a:t>
            </a:fld>
            <a:endParaRPr lang="en-US"/>
          </a:p>
        </p:txBody>
      </p:sp>
      <p:pic>
        <p:nvPicPr>
          <p:cNvPr id="5" name="Picture 4">
            <a:extLst>
              <a:ext uri="{FF2B5EF4-FFF2-40B4-BE49-F238E27FC236}">
                <a16:creationId xmlns:a16="http://schemas.microsoft.com/office/drawing/2014/main" id="{089EB0AF-50EC-4D14-B819-DA049BE0D282}"/>
              </a:ext>
            </a:extLst>
          </p:cNvPr>
          <p:cNvPicPr>
            <a:picLocks noChangeAspect="1"/>
          </p:cNvPicPr>
          <p:nvPr/>
        </p:nvPicPr>
        <p:blipFill>
          <a:blip r:embed="rId2"/>
          <a:stretch>
            <a:fillRect/>
          </a:stretch>
        </p:blipFill>
        <p:spPr>
          <a:xfrm>
            <a:off x="5953869" y="661008"/>
            <a:ext cx="5496692" cy="5630061"/>
          </a:xfrm>
          <a:prstGeom prst="rect">
            <a:avLst/>
          </a:prstGeom>
        </p:spPr>
      </p:pic>
    </p:spTree>
    <p:extLst>
      <p:ext uri="{BB962C8B-B14F-4D97-AF65-F5344CB8AC3E}">
        <p14:creationId xmlns:p14="http://schemas.microsoft.com/office/powerpoint/2010/main" val="836628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7384" y="884981"/>
            <a:ext cx="10506416" cy="1128519"/>
          </a:xfrm>
        </p:spPr>
        <p:txBody>
          <a:bodyPr anchor="t">
            <a:normAutofit/>
          </a:bodyPr>
          <a:lstStyle/>
          <a:p>
            <a:r>
              <a:rPr lang="en-US"/>
              <a:t>Tips for Creating Effective Skyboxes</a:t>
            </a:r>
          </a:p>
        </p:txBody>
      </p:sp>
      <p:pic>
        <p:nvPicPr>
          <p:cNvPr id="26" name="Picture 25" descr="Geometric white clouds on a blue sky">
            <a:extLst>
              <a:ext uri="{FF2B5EF4-FFF2-40B4-BE49-F238E27FC236}">
                <a16:creationId xmlns:a16="http://schemas.microsoft.com/office/drawing/2014/main" id="{26F09BB1-E374-34A6-7F6F-32EF2C9239E2}"/>
              </a:ext>
            </a:extLst>
          </p:cNvPr>
          <p:cNvPicPr>
            <a:picLocks noChangeAspect="1"/>
          </p:cNvPicPr>
          <p:nvPr/>
        </p:nvPicPr>
        <p:blipFill rotWithShape="1">
          <a:blip r:embed="rId2"/>
          <a:srcRect r="1" b="7755"/>
          <a:stretch/>
        </p:blipFill>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noFill/>
        </p:spPr>
      </p:pic>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5645791" y="1459684"/>
            <a:ext cx="6241409" cy="5301843"/>
          </a:xfrm>
        </p:spPr>
        <p:txBody>
          <a:bodyPr>
            <a:normAutofit/>
          </a:bodyPr>
          <a:lstStyle/>
          <a:p>
            <a:pPr>
              <a:lnSpc>
                <a:spcPct val="140000"/>
              </a:lnSpc>
            </a:pPr>
            <a:r>
              <a:rPr lang="en-US" dirty="0"/>
              <a:t>To create visually appealing and engaging skyboxes for your Unity projects, consider these tips:</a:t>
            </a:r>
          </a:p>
          <a:p>
            <a:pPr marL="285750" indent="-285750">
              <a:lnSpc>
                <a:spcPct val="140000"/>
              </a:lnSpc>
              <a:buFont typeface="Arial" panose="020B0604020202020204" pitchFamily="34" charset="0"/>
              <a:buChar char="•"/>
            </a:pPr>
            <a:r>
              <a:rPr lang="en-US" dirty="0"/>
              <a:t>Choose high-quality panoramic textures for custom skyboxes to ensure a realistic and immersive environment.</a:t>
            </a:r>
          </a:p>
          <a:p>
            <a:pPr marL="285750" indent="-285750">
              <a:lnSpc>
                <a:spcPct val="140000"/>
              </a:lnSpc>
              <a:buFont typeface="Arial" panose="020B0604020202020204" pitchFamily="34" charset="0"/>
              <a:buChar char="•"/>
            </a:pPr>
            <a:r>
              <a:rPr lang="en-US" dirty="0"/>
              <a:t>Make sure your skybox texture seamlessly wraps around the environment to avoid visible seams or edges.</a:t>
            </a:r>
          </a:p>
          <a:p>
            <a:pPr marL="285750" indent="-285750">
              <a:lnSpc>
                <a:spcPct val="140000"/>
              </a:lnSpc>
              <a:buFont typeface="Arial" panose="020B0604020202020204" pitchFamily="34" charset="0"/>
              <a:buChar char="•"/>
            </a:pPr>
            <a:r>
              <a:rPr lang="en-US" dirty="0"/>
              <a:t>Match the lighting and colors in your scene to the skybox for a cohesive and consistent visual experience.</a:t>
            </a:r>
          </a:p>
          <a:p>
            <a:pPr marL="285750" indent="-285750">
              <a:lnSpc>
                <a:spcPct val="140000"/>
              </a:lnSpc>
              <a:buFont typeface="Arial" panose="020B0604020202020204" pitchFamily="34" charset="0"/>
              <a:buChar char="•"/>
            </a:pPr>
            <a:r>
              <a:rPr lang="en-US" dirty="0"/>
              <a:t>Use skyboxes in combination with other environmental elements, such as terrain, fog, and lighting, to create a well-rounded and immersive game world.</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2"/>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3"/>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45</a:t>
            </a:fld>
            <a:endParaRPr lang="en-US"/>
          </a:p>
        </p:txBody>
      </p:sp>
    </p:spTree>
    <p:extLst>
      <p:ext uri="{BB962C8B-B14F-4D97-AF65-F5344CB8AC3E}">
        <p14:creationId xmlns:p14="http://schemas.microsoft.com/office/powerpoint/2010/main" val="1385072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7384" y="884982"/>
            <a:ext cx="4844994" cy="1874996"/>
          </a:xfrm>
        </p:spPr>
        <p:txBody>
          <a:bodyPr anchor="t">
            <a:normAutofit/>
          </a:bodyPr>
          <a:lstStyle/>
          <a:p>
            <a:r>
              <a:rPr lang="tr-TR" sz="3300" dirty="0"/>
              <a:t>I</a:t>
            </a:r>
            <a:r>
              <a:rPr lang="en-US" sz="3300" dirty="0" err="1"/>
              <a:t>ntroduction</a:t>
            </a:r>
            <a:r>
              <a:rPr lang="en-US" sz="3300" dirty="0"/>
              <a:t> to Shaders in Unity</a:t>
            </a:r>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847384" y="3054608"/>
            <a:ext cx="4831207" cy="3568139"/>
          </a:xfrm>
        </p:spPr>
        <p:txBody>
          <a:bodyPr>
            <a:normAutofit/>
          </a:bodyPr>
          <a:lstStyle/>
          <a:p>
            <a:r>
              <a:rPr lang="tr-TR" dirty="0"/>
              <a:t>Shaders are</a:t>
            </a:r>
            <a:r>
              <a:rPr lang="en-US" dirty="0"/>
              <a:t> an essential aspect of the use of shaders </a:t>
            </a:r>
            <a:r>
              <a:rPr lang="en-US" dirty="0" err="1"/>
              <a:t>ame</a:t>
            </a:r>
            <a:r>
              <a:rPr lang="en-US" dirty="0"/>
              <a:t> development that determines the appearance of materials and surfaces in your game. Shaders play a crucial role in creating visually appealing and immersive environments by defining how light interacts with objects in your scene</a:t>
            </a:r>
          </a:p>
        </p:txBody>
      </p:sp>
      <p:sp>
        <p:nvSpPr>
          <p:cNvPr id="16" name="Text Placeholder 5">
            <a:extLst>
              <a:ext uri="{FF2B5EF4-FFF2-40B4-BE49-F238E27FC236}">
                <a16:creationId xmlns:a16="http://schemas.microsoft.com/office/drawing/2014/main" id="{47421FC0-4E01-FD62-CE48-C9B4F1DF541A}"/>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46</a:t>
            </a:fld>
            <a:endParaRPr lang="en-US"/>
          </a:p>
        </p:txBody>
      </p:sp>
      <p:pic>
        <p:nvPicPr>
          <p:cNvPr id="1026" name="Picture 2" descr="Creative Core: Shaders and materials - Unity Learn">
            <a:extLst>
              <a:ext uri="{FF2B5EF4-FFF2-40B4-BE49-F238E27FC236}">
                <a16:creationId xmlns:a16="http://schemas.microsoft.com/office/drawing/2014/main" id="{AC1DAA21-7675-4827-8D5E-A9E612C8C8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27" t="1" r="40413" b="917"/>
          <a:stretch/>
        </p:blipFill>
        <p:spPr bwMode="auto">
          <a:xfrm>
            <a:off x="5884402" y="0"/>
            <a:ext cx="6115574" cy="67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551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7684411" y="566931"/>
            <a:ext cx="5744335" cy="979204"/>
          </a:xfrm>
        </p:spPr>
        <p:txBody>
          <a:bodyPr anchor="t">
            <a:normAutofit/>
          </a:bodyPr>
          <a:lstStyle/>
          <a:p>
            <a:r>
              <a:rPr lang="tr-TR" sz="3300" dirty="0"/>
              <a:t>What are Shaders?</a:t>
            </a:r>
            <a:endParaRPr lang="en-US" sz="3300" dirty="0"/>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6726876" y="2134532"/>
            <a:ext cx="4831207" cy="3568139"/>
          </a:xfrm>
        </p:spPr>
        <p:txBody>
          <a:bodyPr>
            <a:normAutofit/>
          </a:bodyPr>
          <a:lstStyle/>
          <a:p>
            <a:pPr>
              <a:lnSpc>
                <a:spcPct val="140000"/>
              </a:lnSpc>
            </a:pPr>
            <a:r>
              <a:rPr lang="en-US" dirty="0"/>
              <a:t>Shaders are small programs that run on the GPU and define the appearance of materials and surfaces in your game. They control how light interacts with objects, producing various visual effects and rendering styles. Shaders can be used to create a wide range of appearances, from realistic materials like metal or glass to stylized, cartoon-like surfaces.</a:t>
            </a:r>
          </a:p>
        </p:txBody>
      </p:sp>
      <p:sp>
        <p:nvSpPr>
          <p:cNvPr id="28" name="Text Placeholder 5">
            <a:extLst>
              <a:ext uri="{FF2B5EF4-FFF2-40B4-BE49-F238E27FC236}">
                <a16:creationId xmlns:a16="http://schemas.microsoft.com/office/drawing/2014/main" id="{C12F42AF-EC90-AB12-32C7-304B262BA994}"/>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47</a:t>
            </a:fld>
            <a:endParaRPr lang="en-US"/>
          </a:p>
        </p:txBody>
      </p:sp>
      <p:pic>
        <p:nvPicPr>
          <p:cNvPr id="3" name="Picture 2">
            <a:extLst>
              <a:ext uri="{FF2B5EF4-FFF2-40B4-BE49-F238E27FC236}">
                <a16:creationId xmlns:a16="http://schemas.microsoft.com/office/drawing/2014/main" id="{8F0A7AE1-4B0E-461F-8DF4-C674EA503586}"/>
              </a:ext>
            </a:extLst>
          </p:cNvPr>
          <p:cNvPicPr>
            <a:picLocks noChangeAspect="1"/>
          </p:cNvPicPr>
          <p:nvPr/>
        </p:nvPicPr>
        <p:blipFill>
          <a:blip r:embed="rId2"/>
          <a:stretch>
            <a:fillRect/>
          </a:stretch>
        </p:blipFill>
        <p:spPr>
          <a:xfrm>
            <a:off x="542165" y="1418131"/>
            <a:ext cx="5905500" cy="3810000"/>
          </a:xfrm>
          <a:prstGeom prst="rect">
            <a:avLst/>
          </a:prstGeom>
        </p:spPr>
      </p:pic>
    </p:spTree>
    <p:extLst>
      <p:ext uri="{BB962C8B-B14F-4D97-AF65-F5344CB8AC3E}">
        <p14:creationId xmlns:p14="http://schemas.microsoft.com/office/powerpoint/2010/main" val="3930528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A5F7ABD-8DF2-D128-8663-56A2111B03A2}"/>
              </a:ext>
            </a:extLst>
          </p:cNvPr>
          <p:cNvSpPr>
            <a:spLocks noGrp="1"/>
          </p:cNvSpPr>
          <p:nvPr>
            <p:ph sz="half" idx="2"/>
          </p:nvPr>
        </p:nvSpPr>
        <p:spPr>
          <a:xfrm>
            <a:off x="458972" y="1317058"/>
            <a:ext cx="6112982" cy="5267075"/>
          </a:xfrm>
        </p:spPr>
        <p:txBody>
          <a:bodyPr>
            <a:normAutofit/>
          </a:bodyPr>
          <a:lstStyle/>
          <a:p>
            <a:pPr>
              <a:lnSpc>
                <a:spcPct val="140000"/>
              </a:lnSpc>
            </a:pPr>
            <a:r>
              <a:rPr lang="en-US" sz="1800" dirty="0"/>
              <a:t>Unity offers a variety of built-in shaders that you can use in your projects. Some popular built-in shaders include:</a:t>
            </a:r>
          </a:p>
          <a:p>
            <a:pPr marL="285750" indent="-285750">
              <a:lnSpc>
                <a:spcPct val="140000"/>
              </a:lnSpc>
              <a:buFont typeface="Arial" panose="020B0604020202020204" pitchFamily="34" charset="0"/>
              <a:buChar char="•"/>
            </a:pPr>
            <a:r>
              <a:rPr lang="en-US" sz="1800" b="1" dirty="0"/>
              <a:t>Standard Shader: </a:t>
            </a:r>
            <a:r>
              <a:rPr lang="en-US" sz="1800" dirty="0"/>
              <a:t>A versatile shader that supports various material properties like albedo, specular, normal maps, and more. It is suitable for a wide range of applications and rendering styles.</a:t>
            </a:r>
          </a:p>
          <a:p>
            <a:pPr marL="285750" indent="-285750">
              <a:lnSpc>
                <a:spcPct val="140000"/>
              </a:lnSpc>
              <a:buFont typeface="Arial" panose="020B0604020202020204" pitchFamily="34" charset="0"/>
              <a:buChar char="•"/>
            </a:pPr>
            <a:r>
              <a:rPr lang="en-US" sz="1800" b="1" dirty="0"/>
              <a:t>Mobile Shader: </a:t>
            </a:r>
            <a:r>
              <a:rPr lang="en-US" sz="1800" dirty="0"/>
              <a:t>Optimized shaders designed for use on mobile devices, offering better performance with lower visual fidelity.</a:t>
            </a:r>
          </a:p>
          <a:p>
            <a:pPr marL="285750" indent="-285750">
              <a:lnSpc>
                <a:spcPct val="140000"/>
              </a:lnSpc>
              <a:buFont typeface="Arial" panose="020B0604020202020204" pitchFamily="34" charset="0"/>
              <a:buChar char="•"/>
            </a:pPr>
            <a:r>
              <a:rPr lang="en-US" sz="1800" b="1" dirty="0"/>
              <a:t>Unlit Shader</a:t>
            </a:r>
            <a:r>
              <a:rPr lang="en-US" sz="1800" dirty="0"/>
              <a:t>: A simple shader that does not consider lighting, suitable for flat or stylized visuals.</a:t>
            </a:r>
          </a:p>
          <a:p>
            <a:pPr marL="285750" indent="-285750">
              <a:lnSpc>
                <a:spcPct val="140000"/>
              </a:lnSpc>
              <a:buFont typeface="Arial" panose="020B0604020202020204" pitchFamily="34" charset="0"/>
              <a:buChar char="•"/>
            </a:pPr>
            <a:r>
              <a:rPr lang="en-US" sz="1800" b="1" dirty="0"/>
              <a:t>Skybox Shader: </a:t>
            </a:r>
            <a:r>
              <a:rPr lang="en-US" sz="1800" dirty="0"/>
              <a:t>A specialized shader for rendering skyboxes in your game environment.</a:t>
            </a:r>
          </a:p>
        </p:txBody>
      </p:sp>
      <p:pic>
        <p:nvPicPr>
          <p:cNvPr id="31" name="Picture 29" descr="Colourful translucent figure">
            <a:extLst>
              <a:ext uri="{FF2B5EF4-FFF2-40B4-BE49-F238E27FC236}">
                <a16:creationId xmlns:a16="http://schemas.microsoft.com/office/drawing/2014/main" id="{8A8C02B3-07DC-F2F2-DCCE-3F921AFD7842}"/>
              </a:ext>
            </a:extLst>
          </p:cNvPr>
          <p:cNvPicPr>
            <a:picLocks noChangeAspect="1"/>
          </p:cNvPicPr>
          <p:nvPr/>
        </p:nvPicPr>
        <p:blipFill rotWithShape="1">
          <a:blip r:embed="rId2"/>
          <a:srcRect l="16818" r="13730"/>
          <a:stretch/>
        </p:blipFill>
        <p:spPr>
          <a:xfrm>
            <a:off x="7239699" y="1435728"/>
            <a:ext cx="4462943" cy="4289279"/>
          </a:xfrm>
          <a:prstGeom prst="rect">
            <a:avLst/>
          </a:prstGeom>
          <a:noFill/>
        </p:spPr>
      </p:pic>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58557" y="550274"/>
            <a:ext cx="10122632" cy="652054"/>
          </a:xfrm>
        </p:spPr>
        <p:txBody>
          <a:bodyPr anchor="ctr">
            <a:normAutofit/>
          </a:bodyPr>
          <a:lstStyle/>
          <a:p>
            <a:r>
              <a:rPr lang="tr-TR" dirty="0"/>
              <a:t>Buılt-ın Shaders ın Unıty</a:t>
            </a:r>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48</a:t>
            </a:fld>
            <a:endParaRPr lang="en-US"/>
          </a:p>
        </p:txBody>
      </p:sp>
    </p:spTree>
    <p:extLst>
      <p:ext uri="{BB962C8B-B14F-4D97-AF65-F5344CB8AC3E}">
        <p14:creationId xmlns:p14="http://schemas.microsoft.com/office/powerpoint/2010/main" val="2277173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72858" y="433242"/>
            <a:ext cx="10122632" cy="652054"/>
          </a:xfrm>
        </p:spPr>
        <p:txBody>
          <a:bodyPr anchor="ctr">
            <a:normAutofit/>
          </a:bodyPr>
          <a:lstStyle/>
          <a:p>
            <a:r>
              <a:rPr lang="en-US" sz="2500" dirty="0"/>
              <a:t>Creating Custom Shaders in Unity</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49</a:t>
            </a:fld>
            <a:endParaRPr lang="en-US"/>
          </a:p>
        </p:txBody>
      </p:sp>
      <p:graphicFrame>
        <p:nvGraphicFramePr>
          <p:cNvPr id="10" name="Subtitle 3">
            <a:extLst>
              <a:ext uri="{FF2B5EF4-FFF2-40B4-BE49-F238E27FC236}">
                <a16:creationId xmlns:a16="http://schemas.microsoft.com/office/drawing/2014/main" id="{1E7637F1-FDB0-52DA-3D25-D522BABF0B30}"/>
              </a:ext>
            </a:extLst>
          </p:cNvPr>
          <p:cNvGraphicFramePr>
            <a:graphicFrameLocks noGrp="1"/>
          </p:cNvGraphicFramePr>
          <p:nvPr>
            <p:ph sz="half" idx="2"/>
            <p:extLst>
              <p:ext uri="{D42A27DB-BD31-4B8C-83A1-F6EECF244321}">
                <p14:modId xmlns:p14="http://schemas.microsoft.com/office/powerpoint/2010/main" val="2704738245"/>
              </p:ext>
            </p:extLst>
          </p:nvPr>
        </p:nvGraphicFramePr>
        <p:xfrm>
          <a:off x="113122" y="1085296"/>
          <a:ext cx="11312165" cy="5560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2561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7384" y="884982"/>
            <a:ext cx="5744335" cy="979204"/>
          </a:xfrm>
        </p:spPr>
        <p:txBody>
          <a:bodyPr anchor="t">
            <a:normAutofit/>
          </a:bodyPr>
          <a:lstStyle/>
          <a:p>
            <a:r>
              <a:rPr lang="en-US" sz="3300" dirty="0"/>
              <a:t>Importance of Game Design</a:t>
            </a:r>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855915" y="2046038"/>
            <a:ext cx="4831207" cy="3568139"/>
          </a:xfrm>
        </p:spPr>
        <p:txBody>
          <a:bodyPr>
            <a:normAutofit/>
          </a:bodyPr>
          <a:lstStyle/>
          <a:p>
            <a:r>
              <a:rPr lang="en-US" dirty="0"/>
              <a:t>Game design is crucial to the success of a game. A game with solid design principles will </a:t>
            </a:r>
            <a:r>
              <a:rPr lang="tr-TR" dirty="0"/>
              <a:t>be enjoyable to play and</a:t>
            </a:r>
            <a:r>
              <a:rPr lang="en-US" dirty="0"/>
              <a:t> more likely to resonate with players on an emotional level. A well-designed game can create memorable experiences, foster social connections, and even evoke strong emotional responses from players.</a:t>
            </a:r>
          </a:p>
        </p:txBody>
      </p:sp>
      <p:pic>
        <p:nvPicPr>
          <p:cNvPr id="18" name="Picture 9" descr="Pieces on carrom board">
            <a:extLst>
              <a:ext uri="{FF2B5EF4-FFF2-40B4-BE49-F238E27FC236}">
                <a16:creationId xmlns:a16="http://schemas.microsoft.com/office/drawing/2014/main" id="{5FF46BFA-7CC6-940E-C963-196D7AB029C9}"/>
              </a:ext>
            </a:extLst>
          </p:cNvPr>
          <p:cNvPicPr>
            <a:picLocks noChangeAspect="1"/>
          </p:cNvPicPr>
          <p:nvPr/>
        </p:nvPicPr>
        <p:blipFill rotWithShape="1">
          <a:blip r:embed="rId2"/>
          <a:srcRect l="27376" r="25994" b="1"/>
          <a:stretch/>
        </p:blipFill>
        <p:spPr>
          <a:xfrm>
            <a:off x="7868966" y="1112838"/>
            <a:ext cx="3475649" cy="4975225"/>
          </a:xfrm>
          <a:prstGeom prst="rect">
            <a:avLst/>
          </a:prstGeom>
          <a:noFill/>
        </p:spPr>
      </p:pic>
      <p:sp>
        <p:nvSpPr>
          <p:cNvPr id="20" name="Text Placeholder 5">
            <a:extLst>
              <a:ext uri="{FF2B5EF4-FFF2-40B4-BE49-F238E27FC236}">
                <a16:creationId xmlns:a16="http://schemas.microsoft.com/office/drawing/2014/main" id="{52BF3575-4331-FB2E-6E10-18819F0E93CA}"/>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a:t>
            </a:fld>
            <a:endParaRPr lang="en-US"/>
          </a:p>
        </p:txBody>
      </p:sp>
    </p:spTree>
    <p:extLst>
      <p:ext uri="{BB962C8B-B14F-4D97-AF65-F5344CB8AC3E}">
        <p14:creationId xmlns:p14="http://schemas.microsoft.com/office/powerpoint/2010/main" val="423393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A5F7ABD-8DF2-D128-8663-56A2111B03A2}"/>
              </a:ext>
            </a:extLst>
          </p:cNvPr>
          <p:cNvSpPr>
            <a:spLocks noGrp="1"/>
          </p:cNvSpPr>
          <p:nvPr>
            <p:ph sz="half" idx="2"/>
          </p:nvPr>
        </p:nvSpPr>
        <p:spPr>
          <a:xfrm>
            <a:off x="458972" y="1317058"/>
            <a:ext cx="10631274" cy="4974011"/>
          </a:xfrm>
        </p:spPr>
        <p:txBody>
          <a:bodyPr>
            <a:normAutofit/>
          </a:bodyPr>
          <a:lstStyle/>
          <a:p>
            <a:pPr>
              <a:lnSpc>
                <a:spcPct val="140000"/>
              </a:lnSpc>
            </a:pPr>
            <a:r>
              <a:rPr lang="en-US" sz="1800" dirty="0"/>
              <a:t>Shader Graph is a visual shader editor available in Unity that allows you to create shaders using a node-based interface. To use Shader Graph in your project, follow these steps:</a:t>
            </a:r>
          </a:p>
          <a:p>
            <a:pPr>
              <a:lnSpc>
                <a:spcPct val="140000"/>
              </a:lnSpc>
            </a:pPr>
            <a:endParaRPr lang="en-US" sz="1800" dirty="0"/>
          </a:p>
          <a:p>
            <a:pPr marL="285750" indent="-285750">
              <a:lnSpc>
                <a:spcPct val="140000"/>
              </a:lnSpc>
              <a:buFont typeface="Arial" panose="020B0604020202020204" pitchFamily="34" charset="0"/>
              <a:buChar char="•"/>
            </a:pPr>
            <a:r>
              <a:rPr lang="en-US" sz="1800" dirty="0"/>
              <a:t>Install Shader Graph and render pipeline package:</a:t>
            </a:r>
          </a:p>
          <a:p>
            <a:pPr marL="285750" indent="-285750">
              <a:lnSpc>
                <a:spcPct val="140000"/>
              </a:lnSpc>
              <a:buFont typeface="Arial" panose="020B0604020202020204" pitchFamily="34" charset="0"/>
              <a:buChar char="•"/>
            </a:pPr>
            <a:r>
              <a:rPr lang="en-US" sz="1800" dirty="0"/>
              <a:t>Shader Graph is compatible with Unity's Scriptable Render Pipelines (SRP) - Universal Render Pipeline (URP) and High Definition Render Pipeline (HDRP). Ensure that your project is using either URP or HDRP.</a:t>
            </a:r>
          </a:p>
          <a:p>
            <a:pPr marL="285750" indent="-285750">
              <a:lnSpc>
                <a:spcPct val="140000"/>
              </a:lnSpc>
              <a:buFont typeface="Arial" panose="020B0604020202020204" pitchFamily="34" charset="0"/>
              <a:buChar char="•"/>
            </a:pPr>
            <a:r>
              <a:rPr lang="en-US" sz="1800" dirty="0"/>
              <a:t>To install URP, go to Window &gt; Package Manager, select "Unity Registry" from the dropdown, find "Universal RP" in the list, and click "Install".</a:t>
            </a:r>
          </a:p>
          <a:p>
            <a:pPr marL="285750" indent="-285750">
              <a:lnSpc>
                <a:spcPct val="140000"/>
              </a:lnSpc>
              <a:buFont typeface="Arial" panose="020B0604020202020204" pitchFamily="34" charset="0"/>
              <a:buChar char="•"/>
            </a:pPr>
            <a:r>
              <a:rPr lang="en-US" sz="1800" dirty="0"/>
              <a:t>To install HDRP, follow the same process, but find "High Definition RP" in the list and install it.</a:t>
            </a:r>
          </a:p>
        </p:txBody>
      </p:sp>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774667" y="509155"/>
            <a:ext cx="10122632" cy="652054"/>
          </a:xfrm>
        </p:spPr>
        <p:txBody>
          <a:bodyPr anchor="ctr">
            <a:normAutofit/>
          </a:bodyPr>
          <a:lstStyle/>
          <a:p>
            <a:r>
              <a:rPr lang="tr-TR" dirty="0"/>
              <a:t>SHADER GRAPH</a:t>
            </a:r>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50</a:t>
            </a:fld>
            <a:endParaRPr lang="en-US"/>
          </a:p>
        </p:txBody>
      </p:sp>
    </p:spTree>
    <p:extLst>
      <p:ext uri="{BB962C8B-B14F-4D97-AF65-F5344CB8AC3E}">
        <p14:creationId xmlns:p14="http://schemas.microsoft.com/office/powerpoint/2010/main" val="2863047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774667" y="509155"/>
            <a:ext cx="10122632" cy="652054"/>
          </a:xfrm>
        </p:spPr>
        <p:txBody>
          <a:bodyPr anchor="ctr">
            <a:normAutofit/>
          </a:bodyPr>
          <a:lstStyle/>
          <a:p>
            <a:r>
              <a:rPr lang="tr-TR" dirty="0"/>
              <a:t>SHADER GRAPH</a:t>
            </a:r>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51</a:t>
            </a:fld>
            <a:endParaRPr lang="en-US"/>
          </a:p>
        </p:txBody>
      </p:sp>
      <p:sp>
        <p:nvSpPr>
          <p:cNvPr id="5" name="Content Placeholder 4">
            <a:extLst>
              <a:ext uri="{FF2B5EF4-FFF2-40B4-BE49-F238E27FC236}">
                <a16:creationId xmlns:a16="http://schemas.microsoft.com/office/drawing/2014/main" id="{5EFAA696-4501-4039-B774-D23C34FFC80B}"/>
              </a:ext>
            </a:extLst>
          </p:cNvPr>
          <p:cNvSpPr>
            <a:spLocks noGrp="1"/>
          </p:cNvSpPr>
          <p:nvPr>
            <p:ph sz="half" idx="2"/>
          </p:nvPr>
        </p:nvSpPr>
        <p:spPr/>
        <p:txBody>
          <a:bodyPr/>
          <a:lstStyle/>
          <a:p>
            <a:endParaRPr lang="en-US"/>
          </a:p>
        </p:txBody>
      </p:sp>
      <p:pic>
        <p:nvPicPr>
          <p:cNvPr id="9" name="Picture 8">
            <a:extLst>
              <a:ext uri="{FF2B5EF4-FFF2-40B4-BE49-F238E27FC236}">
                <a16:creationId xmlns:a16="http://schemas.microsoft.com/office/drawing/2014/main" id="{0CD4D580-3CA9-4B38-80D8-C402EFCDECDD}"/>
              </a:ext>
            </a:extLst>
          </p:cNvPr>
          <p:cNvPicPr>
            <a:picLocks noChangeAspect="1"/>
          </p:cNvPicPr>
          <p:nvPr/>
        </p:nvPicPr>
        <p:blipFill>
          <a:blip r:embed="rId2"/>
          <a:stretch>
            <a:fillRect/>
          </a:stretch>
        </p:blipFill>
        <p:spPr>
          <a:xfrm>
            <a:off x="1538065" y="568143"/>
            <a:ext cx="8595836" cy="6056890"/>
          </a:xfrm>
          <a:prstGeom prst="rect">
            <a:avLst/>
          </a:prstGeom>
        </p:spPr>
      </p:pic>
    </p:spTree>
    <p:extLst>
      <p:ext uri="{BB962C8B-B14F-4D97-AF65-F5344CB8AC3E}">
        <p14:creationId xmlns:p14="http://schemas.microsoft.com/office/powerpoint/2010/main" val="1334006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774625" y="499940"/>
            <a:ext cx="10122632" cy="652054"/>
          </a:xfrm>
        </p:spPr>
        <p:txBody>
          <a:bodyPr anchor="ctr">
            <a:normAutofit/>
          </a:bodyPr>
          <a:lstStyle/>
          <a:p>
            <a:r>
              <a:rPr lang="tr-TR" dirty="0"/>
              <a:t>SHADER GRAPH</a:t>
            </a:r>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52</a:t>
            </a:fld>
            <a:endParaRPr lang="en-US"/>
          </a:p>
        </p:txBody>
      </p:sp>
      <p:pic>
        <p:nvPicPr>
          <p:cNvPr id="10" name="Content Placeholder 9">
            <a:extLst>
              <a:ext uri="{FF2B5EF4-FFF2-40B4-BE49-F238E27FC236}">
                <a16:creationId xmlns:a16="http://schemas.microsoft.com/office/drawing/2014/main" id="{D171D321-2DD3-4769-81FC-8488516CD65A}"/>
              </a:ext>
            </a:extLst>
          </p:cNvPr>
          <p:cNvPicPr>
            <a:picLocks noGrp="1" noChangeAspect="1"/>
          </p:cNvPicPr>
          <p:nvPr>
            <p:ph sz="half" idx="2"/>
          </p:nvPr>
        </p:nvPicPr>
        <p:blipFill>
          <a:blip r:embed="rId2"/>
          <a:stretch>
            <a:fillRect/>
          </a:stretch>
        </p:blipFill>
        <p:spPr>
          <a:xfrm>
            <a:off x="241001" y="1335684"/>
            <a:ext cx="11357658" cy="4578554"/>
          </a:xfrm>
        </p:spPr>
      </p:pic>
    </p:spTree>
    <p:extLst>
      <p:ext uri="{BB962C8B-B14F-4D97-AF65-F5344CB8AC3E}">
        <p14:creationId xmlns:p14="http://schemas.microsoft.com/office/powerpoint/2010/main" val="996101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A5F7ABD-8DF2-D128-8663-56A2111B03A2}"/>
              </a:ext>
            </a:extLst>
          </p:cNvPr>
          <p:cNvSpPr>
            <a:spLocks noGrp="1"/>
          </p:cNvSpPr>
          <p:nvPr>
            <p:ph sz="half" idx="2"/>
          </p:nvPr>
        </p:nvSpPr>
        <p:spPr>
          <a:xfrm>
            <a:off x="341525" y="2332139"/>
            <a:ext cx="11168169" cy="3944930"/>
          </a:xfrm>
        </p:spPr>
        <p:txBody>
          <a:bodyPr>
            <a:normAutofit/>
          </a:bodyPr>
          <a:lstStyle/>
          <a:p>
            <a:pPr>
              <a:lnSpc>
                <a:spcPct val="140000"/>
              </a:lnSpc>
            </a:pPr>
            <a:r>
              <a:rPr lang="en-US" sz="1800" b="1" dirty="0"/>
              <a:t>Amplify Shader Editor: </a:t>
            </a:r>
            <a:r>
              <a:rPr lang="en-US" sz="1800" dirty="0"/>
              <a:t>Amplify Shader Editor is a powerful, node-based shader editor for Unity that allows users to create complex shaders without writing code. It supports a variety of platforms and rendering pipelines, such as Unity's Built-In Render Pipeline, Universal Render Pipeline (URP), and High Definition Render Pipeline (HDRP).</a:t>
            </a:r>
          </a:p>
          <a:p>
            <a:pPr>
              <a:lnSpc>
                <a:spcPct val="140000"/>
              </a:lnSpc>
            </a:pPr>
            <a:r>
              <a:rPr lang="en-US" sz="1800" b="1" dirty="0"/>
              <a:t>Shader Weaver: </a:t>
            </a:r>
            <a:r>
              <a:rPr lang="en-US" sz="1800" dirty="0"/>
              <a:t>Shader Weaver is another node-based shader editor for Unity that enables users to create custom shaders without coding. It focuses on creating 2D shaders, providing a user-friendly interface for designing and developing visually appealing effects for 2D games and projects.</a:t>
            </a:r>
          </a:p>
          <a:p>
            <a:pPr>
              <a:lnSpc>
                <a:spcPct val="140000"/>
              </a:lnSpc>
            </a:pPr>
            <a:r>
              <a:rPr lang="en-US" sz="1800" b="1" dirty="0" err="1"/>
              <a:t>Shadero</a:t>
            </a:r>
            <a:r>
              <a:rPr lang="en-US" sz="1800" b="1" dirty="0"/>
              <a:t> Sprite: </a:t>
            </a:r>
            <a:r>
              <a:rPr lang="en-US" sz="1800" dirty="0" err="1"/>
              <a:t>Shadero</a:t>
            </a:r>
            <a:r>
              <a:rPr lang="en-US" sz="1800" dirty="0"/>
              <a:t> Sprite is a tool specifically designed for creating 2D shaders and effects in Unity. It offers an intuitive interface that enables users to create and modify shaders and effects directly in the scene view, with real-time previews.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53</a:t>
            </a:fld>
            <a:endParaRPr lang="en-US"/>
          </a:p>
        </p:txBody>
      </p:sp>
      <p:sp>
        <p:nvSpPr>
          <p:cNvPr id="9" name="Title 1">
            <a:extLst>
              <a:ext uri="{FF2B5EF4-FFF2-40B4-BE49-F238E27FC236}">
                <a16:creationId xmlns:a16="http://schemas.microsoft.com/office/drawing/2014/main" id="{B7DD23C8-A1CD-4480-A5D5-7B68B3100618}"/>
              </a:ext>
            </a:extLst>
          </p:cNvPr>
          <p:cNvSpPr>
            <a:spLocks noGrp="1"/>
          </p:cNvSpPr>
          <p:nvPr>
            <p:ph type="title"/>
          </p:nvPr>
        </p:nvSpPr>
        <p:spPr>
          <a:xfrm>
            <a:off x="799834" y="903438"/>
            <a:ext cx="10122632" cy="652054"/>
          </a:xfrm>
        </p:spPr>
        <p:txBody>
          <a:bodyPr anchor="ctr">
            <a:normAutofit/>
          </a:bodyPr>
          <a:lstStyle/>
          <a:p>
            <a:r>
              <a:rPr lang="tr-TR" dirty="0"/>
              <a:t>Thırd party shader tools</a:t>
            </a:r>
            <a:endParaRPr lang="en-US" dirty="0"/>
          </a:p>
        </p:txBody>
      </p:sp>
    </p:spTree>
    <p:extLst>
      <p:ext uri="{BB962C8B-B14F-4D97-AF65-F5344CB8AC3E}">
        <p14:creationId xmlns:p14="http://schemas.microsoft.com/office/powerpoint/2010/main" val="114298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774667" y="509155"/>
            <a:ext cx="10122632" cy="652054"/>
          </a:xfrm>
        </p:spPr>
        <p:txBody>
          <a:bodyPr anchor="ctr">
            <a:normAutofit/>
          </a:bodyPr>
          <a:lstStyle/>
          <a:p>
            <a:r>
              <a:rPr lang="tr-TR" dirty="0"/>
              <a:t>SHADER GRAPH</a:t>
            </a:r>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54</a:t>
            </a:fld>
            <a:endParaRPr lang="en-US"/>
          </a:p>
        </p:txBody>
      </p:sp>
      <p:sp>
        <p:nvSpPr>
          <p:cNvPr id="5" name="Content Placeholder 4">
            <a:extLst>
              <a:ext uri="{FF2B5EF4-FFF2-40B4-BE49-F238E27FC236}">
                <a16:creationId xmlns:a16="http://schemas.microsoft.com/office/drawing/2014/main" id="{5EFAA696-4501-4039-B774-D23C34FFC80B}"/>
              </a:ext>
            </a:extLst>
          </p:cNvPr>
          <p:cNvSpPr>
            <a:spLocks noGrp="1"/>
          </p:cNvSpPr>
          <p:nvPr>
            <p:ph sz="half" idx="2"/>
          </p:nvPr>
        </p:nvSpPr>
        <p:spPr/>
        <p:txBody>
          <a:bodyPr/>
          <a:lstStyle/>
          <a:p>
            <a:endParaRPr lang="en-US"/>
          </a:p>
        </p:txBody>
      </p:sp>
      <p:pic>
        <p:nvPicPr>
          <p:cNvPr id="3" name="Picture 2">
            <a:extLst>
              <a:ext uri="{FF2B5EF4-FFF2-40B4-BE49-F238E27FC236}">
                <a16:creationId xmlns:a16="http://schemas.microsoft.com/office/drawing/2014/main" id="{F8780D58-CB67-4BA6-A43D-8F091111317E}"/>
              </a:ext>
            </a:extLst>
          </p:cNvPr>
          <p:cNvPicPr>
            <a:picLocks noChangeAspect="1"/>
          </p:cNvPicPr>
          <p:nvPr/>
        </p:nvPicPr>
        <p:blipFill>
          <a:blip r:embed="rId2"/>
          <a:stretch>
            <a:fillRect/>
          </a:stretch>
        </p:blipFill>
        <p:spPr>
          <a:xfrm>
            <a:off x="0" y="1283"/>
            <a:ext cx="12192000" cy="6855434"/>
          </a:xfrm>
          <a:prstGeom prst="rect">
            <a:avLst/>
          </a:prstGeom>
        </p:spPr>
      </p:pic>
    </p:spTree>
    <p:extLst>
      <p:ext uri="{BB962C8B-B14F-4D97-AF65-F5344CB8AC3E}">
        <p14:creationId xmlns:p14="http://schemas.microsoft.com/office/powerpoint/2010/main" val="127454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55</a:t>
            </a:fld>
            <a:endParaRPr lang="en-US"/>
          </a:p>
        </p:txBody>
      </p:sp>
      <p:sp>
        <p:nvSpPr>
          <p:cNvPr id="5" name="Content Placeholder 4">
            <a:extLst>
              <a:ext uri="{FF2B5EF4-FFF2-40B4-BE49-F238E27FC236}">
                <a16:creationId xmlns:a16="http://schemas.microsoft.com/office/drawing/2014/main" id="{DFCF06EC-07B1-4A3A-8918-4853F5A8679C}"/>
              </a:ext>
            </a:extLst>
          </p:cNvPr>
          <p:cNvSpPr>
            <a:spLocks noGrp="1"/>
          </p:cNvSpPr>
          <p:nvPr>
            <p:ph sz="half" idx="2"/>
          </p:nvPr>
        </p:nvSpPr>
        <p:spPr/>
        <p:txBody>
          <a:bodyPr/>
          <a:lstStyle/>
          <a:p>
            <a:endParaRPr lang="en-US"/>
          </a:p>
        </p:txBody>
      </p:sp>
      <p:sp>
        <p:nvSpPr>
          <p:cNvPr id="9" name="Title 8">
            <a:extLst>
              <a:ext uri="{FF2B5EF4-FFF2-40B4-BE49-F238E27FC236}">
                <a16:creationId xmlns:a16="http://schemas.microsoft.com/office/drawing/2014/main" id="{A1913FF5-9A7F-4DFF-B592-9DF196BC32BC}"/>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38724F52-746B-4002-B50D-A6948930E0C4}"/>
              </a:ext>
            </a:extLst>
          </p:cNvPr>
          <p:cNvPicPr>
            <a:picLocks noChangeAspect="1"/>
          </p:cNvPicPr>
          <p:nvPr/>
        </p:nvPicPr>
        <p:blipFill>
          <a:blip r:embed="rId2"/>
          <a:stretch>
            <a:fillRect/>
          </a:stretch>
        </p:blipFill>
        <p:spPr>
          <a:xfrm>
            <a:off x="169333" y="0"/>
            <a:ext cx="11853333" cy="6858000"/>
          </a:xfrm>
          <a:prstGeom prst="rect">
            <a:avLst/>
          </a:prstGeom>
        </p:spPr>
      </p:pic>
    </p:spTree>
    <p:extLst>
      <p:ext uri="{BB962C8B-B14F-4D97-AF65-F5344CB8AC3E}">
        <p14:creationId xmlns:p14="http://schemas.microsoft.com/office/powerpoint/2010/main" val="2438601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7384" y="700714"/>
            <a:ext cx="5744335" cy="979204"/>
          </a:xfrm>
        </p:spPr>
        <p:txBody>
          <a:bodyPr anchor="t">
            <a:normAutofit/>
          </a:bodyPr>
          <a:lstStyle/>
          <a:p>
            <a:r>
              <a:rPr lang="en-US" sz="2800" dirty="0"/>
              <a:t>Tips for Creating Effective Shaders</a:t>
            </a:r>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847384" y="1587639"/>
            <a:ext cx="6558245" cy="5146354"/>
          </a:xfrm>
        </p:spPr>
        <p:txBody>
          <a:bodyPr>
            <a:normAutofit/>
          </a:bodyPr>
          <a:lstStyle/>
          <a:p>
            <a:pPr>
              <a:lnSpc>
                <a:spcPct val="140000"/>
              </a:lnSpc>
            </a:pPr>
            <a:r>
              <a:rPr lang="en-US" dirty="0"/>
              <a:t>To create visually appealing and efficient shaders for your Unity projects, consider these tips:</a:t>
            </a:r>
          </a:p>
          <a:p>
            <a:pPr marL="171450" indent="-171450">
              <a:lnSpc>
                <a:spcPct val="140000"/>
              </a:lnSpc>
              <a:buFont typeface="Arial" panose="020B0604020202020204" pitchFamily="34" charset="0"/>
              <a:buChar char="•"/>
            </a:pPr>
            <a:r>
              <a:rPr lang="en-US" dirty="0"/>
              <a:t>Consider performance when creating custom shaders. Complex shaders can be resource-intensive and may impact your game's performance, especially on lower-end devices.</a:t>
            </a:r>
          </a:p>
          <a:p>
            <a:pPr marL="171450" indent="-171450">
              <a:lnSpc>
                <a:spcPct val="140000"/>
              </a:lnSpc>
              <a:buFont typeface="Arial" panose="020B0604020202020204" pitchFamily="34" charset="0"/>
              <a:buChar char="•"/>
            </a:pPr>
            <a:r>
              <a:rPr lang="en-US" dirty="0"/>
              <a:t>Balance visual fidelity with performance, especially when targeting mobile or less powerful platforms.</a:t>
            </a:r>
          </a:p>
          <a:p>
            <a:pPr marL="171450" indent="-171450">
              <a:lnSpc>
                <a:spcPct val="140000"/>
              </a:lnSpc>
              <a:buFont typeface="Arial" panose="020B0604020202020204" pitchFamily="34" charset="0"/>
              <a:buChar char="•"/>
            </a:pPr>
            <a:r>
              <a:rPr lang="en-US" dirty="0"/>
              <a:t>Use Shader Graph to create custom shaders without coding, making it more accessible for artists and designers.</a:t>
            </a:r>
          </a:p>
          <a:p>
            <a:pPr marL="171450" indent="-171450">
              <a:lnSpc>
                <a:spcPct val="140000"/>
              </a:lnSpc>
              <a:buFont typeface="Arial" panose="020B0604020202020204" pitchFamily="34" charset="0"/>
              <a:buChar char="•"/>
            </a:pPr>
            <a:r>
              <a:rPr lang="en-US" dirty="0"/>
              <a:t>Test your shaders on different platforms and devices to ensure consistent appearance and performance.</a:t>
            </a:r>
          </a:p>
        </p:txBody>
      </p:sp>
      <p:pic>
        <p:nvPicPr>
          <p:cNvPr id="10" name="Video 9" descr="Tennis Balls Bouncing On Rackets On The Floor">
            <a:extLst>
              <a:ext uri="{FF2B5EF4-FFF2-40B4-BE49-F238E27FC236}">
                <a16:creationId xmlns:a16="http://schemas.microsoft.com/office/drawing/2014/main" id="{429A5B3B-CA98-6393-4A41-CDC7435C03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0035" r="30557"/>
          <a:stretch/>
        </p:blipFill>
        <p:spPr>
          <a:xfrm>
            <a:off x="7868966" y="1112838"/>
            <a:ext cx="3475649" cy="4975225"/>
          </a:xfrm>
          <a:prstGeom prst="rect">
            <a:avLst/>
          </a:prstGeom>
          <a:noFill/>
        </p:spPr>
      </p:pic>
      <p:sp>
        <p:nvSpPr>
          <p:cNvPr id="16" name="Text Placeholder 5">
            <a:extLst>
              <a:ext uri="{FF2B5EF4-FFF2-40B4-BE49-F238E27FC236}">
                <a16:creationId xmlns:a16="http://schemas.microsoft.com/office/drawing/2014/main" id="{F8D5770B-AFC3-20C1-8ABF-245E707F85B9}"/>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56</a:t>
            </a:fld>
            <a:endParaRPr lang="en-US"/>
          </a:p>
        </p:txBody>
      </p:sp>
    </p:spTree>
    <p:extLst>
      <p:ext uri="{BB962C8B-B14F-4D97-AF65-F5344CB8AC3E}">
        <p14:creationId xmlns:p14="http://schemas.microsoft.com/office/powerpoint/2010/main" val="227294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mute="1">
                <p:cTn id="12" repeatCount="indefinite" fill="hold" display="0">
                  <p:stCondLst>
                    <p:cond delay="indefinite"/>
                  </p:stCondLst>
                </p:cTn>
                <p:tgtEl>
                  <p:spTgt spid="10"/>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C1325D4E-825E-8814-DB7B-EAAA3888E1FB}"/>
              </a:ext>
            </a:extLst>
          </p:cNvPr>
          <p:cNvSpPr>
            <a:spLocks noGrp="1"/>
          </p:cNvSpPr>
          <p:nvPr>
            <p:ph type="title"/>
          </p:nvPr>
        </p:nvSpPr>
        <p:spPr>
          <a:xfrm>
            <a:off x="5413445" y="1439938"/>
            <a:ext cx="6034216" cy="1439604"/>
          </a:xfrm>
        </p:spPr>
        <p:txBody>
          <a:bodyPr anchor="b">
            <a:normAutofit/>
          </a:bodyPr>
          <a:lstStyle/>
          <a:p>
            <a:r>
              <a:rPr lang="en-US" dirty="0"/>
              <a:t>Introduction to Effects in Unity</a:t>
            </a:r>
          </a:p>
        </p:txBody>
      </p:sp>
      <p:sp>
        <p:nvSpPr>
          <p:cNvPr id="25" name="Text Placeholder 3">
            <a:extLst>
              <a:ext uri="{FF2B5EF4-FFF2-40B4-BE49-F238E27FC236}">
                <a16:creationId xmlns:a16="http://schemas.microsoft.com/office/drawing/2014/main" id="{EDA51D12-DFF8-3F46-48CC-AC1DFD1B24BC}"/>
              </a:ext>
            </a:extLst>
          </p:cNvPr>
          <p:cNvSpPr>
            <a:spLocks noGrp="1"/>
          </p:cNvSpPr>
          <p:nvPr>
            <p:ph type="subTitle" idx="1"/>
          </p:nvPr>
        </p:nvSpPr>
        <p:spPr>
          <a:xfrm>
            <a:off x="5413445" y="2996707"/>
            <a:ext cx="6230474" cy="3267098"/>
          </a:xfrm>
        </p:spPr>
        <p:txBody>
          <a:bodyPr>
            <a:normAutofit/>
          </a:bodyPr>
          <a:lstStyle/>
          <a:p>
            <a:pPr>
              <a:lnSpc>
                <a:spcPct val="140000"/>
              </a:lnSpc>
            </a:pPr>
            <a:r>
              <a:rPr lang="tr-TR" sz="1800" cap="none" dirty="0"/>
              <a:t>E</a:t>
            </a:r>
            <a:r>
              <a:rPr lang="en-US" sz="1800" b="0" i="0" cap="none" dirty="0" err="1">
                <a:effectLst/>
              </a:rPr>
              <a:t>ffects</a:t>
            </a:r>
            <a:r>
              <a:rPr lang="en-US" sz="1800" b="0" i="0" cap="none" dirty="0">
                <a:effectLst/>
              </a:rPr>
              <a:t> in unity, an essential aspect of game development that adds visual flair and enhances the overall experience of your game. Effects can be used to create A wide range of visuals, from particle systems and post-processing to dynamic lighting and more.</a:t>
            </a:r>
            <a:endParaRPr lang="en-US" sz="1800" cap="none"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57</a:t>
            </a:fld>
            <a:endParaRPr lang="en-US"/>
          </a:p>
        </p:txBody>
      </p:sp>
    </p:spTree>
    <p:extLst>
      <p:ext uri="{BB962C8B-B14F-4D97-AF65-F5344CB8AC3E}">
        <p14:creationId xmlns:p14="http://schemas.microsoft.com/office/powerpoint/2010/main" val="1132025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50168" y="876301"/>
            <a:ext cx="10122632" cy="652054"/>
          </a:xfrm>
        </p:spPr>
        <p:txBody>
          <a:bodyPr anchor="ctr">
            <a:normAutofit/>
          </a:bodyPr>
          <a:lstStyle/>
          <a:p>
            <a:r>
              <a:rPr lang="en-US"/>
              <a:t>Types of Effects in Unity</a:t>
            </a:r>
          </a:p>
        </p:txBody>
      </p:sp>
      <p:sp>
        <p:nvSpPr>
          <p:cNvPr id="4" name="Subtitle 3">
            <a:extLst>
              <a:ext uri="{FF2B5EF4-FFF2-40B4-BE49-F238E27FC236}">
                <a16:creationId xmlns:a16="http://schemas.microsoft.com/office/drawing/2014/main" id="{FA5F7ABD-8DF2-D128-8663-56A2111B03A2}"/>
              </a:ext>
            </a:extLst>
          </p:cNvPr>
          <p:cNvSpPr>
            <a:spLocks noGrp="1"/>
          </p:cNvSpPr>
          <p:nvPr>
            <p:ph sz="half" idx="2"/>
          </p:nvPr>
        </p:nvSpPr>
        <p:spPr>
          <a:xfrm>
            <a:off x="846438" y="1630361"/>
            <a:ext cx="10126362" cy="4351338"/>
          </a:xfrm>
        </p:spPr>
        <p:txBody>
          <a:bodyPr>
            <a:normAutofit fontScale="92500" lnSpcReduction="10000"/>
          </a:bodyPr>
          <a:lstStyle/>
          <a:p>
            <a:pPr>
              <a:lnSpc>
                <a:spcPct val="140000"/>
              </a:lnSpc>
            </a:pPr>
            <a:r>
              <a:rPr lang="en-US" sz="1800" dirty="0"/>
              <a:t>Unity offers various tools and techniques for creating effects in your game, such as:</a:t>
            </a:r>
          </a:p>
          <a:p>
            <a:pPr>
              <a:lnSpc>
                <a:spcPct val="140000"/>
              </a:lnSpc>
            </a:pPr>
            <a:endParaRPr lang="en-US" sz="1800" dirty="0"/>
          </a:p>
          <a:p>
            <a:pPr marL="228600" indent="-228600">
              <a:lnSpc>
                <a:spcPct val="140000"/>
              </a:lnSpc>
              <a:buFont typeface="+mj-lt"/>
              <a:buAutoNum type="arabicPeriod"/>
            </a:pPr>
            <a:r>
              <a:rPr lang="en-US" sz="1800" b="1" dirty="0"/>
              <a:t>Particle Systems</a:t>
            </a:r>
            <a:r>
              <a:rPr lang="en-US" sz="1800" dirty="0"/>
              <a:t>: Used to create and manage particle effects like fire, smoke, rain, or magical spells.</a:t>
            </a:r>
          </a:p>
          <a:p>
            <a:pPr marL="228600" indent="-228600">
              <a:lnSpc>
                <a:spcPct val="140000"/>
              </a:lnSpc>
              <a:buFont typeface="+mj-lt"/>
              <a:buAutoNum type="arabicPeriod"/>
            </a:pPr>
            <a:r>
              <a:rPr lang="en-US" sz="1800" b="1" dirty="0"/>
              <a:t>Post-Processing: </a:t>
            </a:r>
            <a:r>
              <a:rPr lang="en-US" sz="1800" dirty="0"/>
              <a:t>Apply image effects to the final rendered image, enhancing visuals with depth of field, color grading, bloom, and more.</a:t>
            </a:r>
          </a:p>
          <a:p>
            <a:pPr marL="228600" indent="-228600">
              <a:lnSpc>
                <a:spcPct val="140000"/>
              </a:lnSpc>
              <a:buFont typeface="+mj-lt"/>
              <a:buAutoNum type="arabicPeriod"/>
            </a:pPr>
            <a:r>
              <a:rPr lang="en-US" sz="1800" b="1" dirty="0"/>
              <a:t>Trail Renderer: </a:t>
            </a:r>
            <a:r>
              <a:rPr lang="en-US" sz="1800" dirty="0"/>
              <a:t>Create trails that follow moving objects, useful for visualizing motion or simulating effects like smoke trails or light streaks.</a:t>
            </a:r>
          </a:p>
          <a:p>
            <a:pPr marL="228600" indent="-228600">
              <a:lnSpc>
                <a:spcPct val="140000"/>
              </a:lnSpc>
              <a:buFont typeface="+mj-lt"/>
              <a:buAutoNum type="arabicPeriod"/>
            </a:pPr>
            <a:r>
              <a:rPr lang="en-US" sz="1800" b="1" dirty="0"/>
              <a:t>Line Renderer: </a:t>
            </a:r>
            <a:r>
              <a:rPr lang="en-US" sz="1800" dirty="0"/>
              <a:t>Render lines between a set of points, suitable for creating effects like laser beams or electrical arcs.</a:t>
            </a:r>
          </a:p>
          <a:p>
            <a:pPr marL="228600" indent="-228600">
              <a:lnSpc>
                <a:spcPct val="140000"/>
              </a:lnSpc>
              <a:buFont typeface="+mj-lt"/>
              <a:buAutoNum type="arabicPeriod"/>
            </a:pPr>
            <a:r>
              <a:rPr lang="en-US" sz="1800" b="1" dirty="0"/>
              <a:t>Dynamic Lighting</a:t>
            </a:r>
            <a:r>
              <a:rPr lang="en-US" sz="1800" dirty="0"/>
              <a:t>: Use real-time or baked lighting to create realistic and immersive environments</a:t>
            </a:r>
            <a:r>
              <a:rPr lang="tr-TR" sz="1800" dirty="0"/>
              <a:t>.</a:t>
            </a:r>
            <a:endParaRPr lang="en-US" sz="1800"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58</a:t>
            </a:fld>
            <a:endParaRPr lang="en-US"/>
          </a:p>
        </p:txBody>
      </p:sp>
    </p:spTree>
    <p:extLst>
      <p:ext uri="{BB962C8B-B14F-4D97-AF65-F5344CB8AC3E}">
        <p14:creationId xmlns:p14="http://schemas.microsoft.com/office/powerpoint/2010/main" val="1378203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7" descr="Neon geometric shapes">
            <a:extLst>
              <a:ext uri="{FF2B5EF4-FFF2-40B4-BE49-F238E27FC236}">
                <a16:creationId xmlns:a16="http://schemas.microsoft.com/office/drawing/2014/main" id="{D53EF374-F540-215E-2444-A11D9B89B326}"/>
              </a:ext>
            </a:extLst>
          </p:cNvPr>
          <p:cNvPicPr>
            <a:picLocks noChangeAspect="1"/>
          </p:cNvPicPr>
          <p:nvPr/>
        </p:nvPicPr>
        <p:blipFill rotWithShape="1">
          <a:blip r:embed="rId2"/>
          <a:srcRect r="21260"/>
          <a:stretch/>
        </p:blipFill>
        <p:spPr>
          <a:xfrm>
            <a:off x="384048" y="1936643"/>
            <a:ext cx="5309597" cy="3793037"/>
          </a:xfrm>
          <a:prstGeom prst="rect">
            <a:avLst/>
          </a:prstGeom>
          <a:noFill/>
        </p:spPr>
      </p:pic>
      <p:sp>
        <p:nvSpPr>
          <p:cNvPr id="4" name="Subtitle 3">
            <a:extLst>
              <a:ext uri="{FF2B5EF4-FFF2-40B4-BE49-F238E27FC236}">
                <a16:creationId xmlns:a16="http://schemas.microsoft.com/office/drawing/2014/main" id="{FA5F7ABD-8DF2-D128-8663-56A2111B03A2}"/>
              </a:ext>
            </a:extLst>
          </p:cNvPr>
          <p:cNvSpPr>
            <a:spLocks noGrp="1"/>
          </p:cNvSpPr>
          <p:nvPr>
            <p:ph sz="quarter" idx="4"/>
          </p:nvPr>
        </p:nvSpPr>
        <p:spPr>
          <a:xfrm>
            <a:off x="5858137" y="1128320"/>
            <a:ext cx="5869672" cy="5356370"/>
          </a:xfrm>
        </p:spPr>
        <p:txBody>
          <a:bodyPr>
            <a:normAutofit/>
          </a:bodyPr>
          <a:lstStyle/>
          <a:p>
            <a:pPr>
              <a:lnSpc>
                <a:spcPct val="140000"/>
              </a:lnSpc>
            </a:pPr>
            <a:r>
              <a:rPr lang="en-US" sz="1800" dirty="0"/>
              <a:t>Particle systems are a powerful tool in Unity for creating a wide variety of visual effects. To create a new particle system:</a:t>
            </a:r>
          </a:p>
          <a:p>
            <a:pPr>
              <a:lnSpc>
                <a:spcPct val="140000"/>
              </a:lnSpc>
            </a:pPr>
            <a:endParaRPr lang="en-US" sz="1800" dirty="0"/>
          </a:p>
          <a:p>
            <a:pPr marL="342900" indent="-342900">
              <a:lnSpc>
                <a:spcPct val="140000"/>
              </a:lnSpc>
              <a:buFont typeface="+mj-lt"/>
              <a:buAutoNum type="arabicPeriod"/>
            </a:pPr>
            <a:r>
              <a:rPr lang="en-US" sz="1800" dirty="0"/>
              <a:t>Right-click in the Hierarchy panel, and select 'Effects &gt; Particle System.'</a:t>
            </a:r>
          </a:p>
          <a:p>
            <a:pPr marL="342900" indent="-342900">
              <a:lnSpc>
                <a:spcPct val="140000"/>
              </a:lnSpc>
              <a:buFont typeface="+mj-lt"/>
              <a:buAutoNum type="arabicPeriod"/>
            </a:pPr>
            <a:r>
              <a:rPr lang="en-US" sz="1800" dirty="0"/>
              <a:t>Adjust the properties in the Particle System component to customize the appearance, emission rate, size, shape, and more.</a:t>
            </a:r>
          </a:p>
          <a:p>
            <a:pPr marL="342900" indent="-342900">
              <a:lnSpc>
                <a:spcPct val="140000"/>
              </a:lnSpc>
              <a:buFont typeface="+mj-lt"/>
              <a:buAutoNum type="arabicPeriod"/>
            </a:pPr>
            <a:r>
              <a:rPr lang="en-US" sz="1800" dirty="0"/>
              <a:t>Use sub-emitters, collision, and other advanced features to create complex and interactive particle effects.</a:t>
            </a:r>
          </a:p>
        </p:txBody>
      </p:sp>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16612" y="476266"/>
            <a:ext cx="10122632" cy="652054"/>
          </a:xfrm>
        </p:spPr>
        <p:txBody>
          <a:bodyPr anchor="ctr">
            <a:normAutofit/>
          </a:bodyPr>
          <a:lstStyle/>
          <a:p>
            <a:r>
              <a:rPr lang="en-US" dirty="0"/>
              <a:t>Particle Systems in Unity</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59</a:t>
            </a:fld>
            <a:endParaRPr lang="en-US"/>
          </a:p>
        </p:txBody>
      </p:sp>
    </p:spTree>
    <p:extLst>
      <p:ext uri="{BB962C8B-B14F-4D97-AF65-F5344CB8AC3E}">
        <p14:creationId xmlns:p14="http://schemas.microsoft.com/office/powerpoint/2010/main" val="2199599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B4AA7-30B7-EB7A-10E9-86F2060DE260}"/>
              </a:ext>
            </a:extLst>
          </p:cNvPr>
          <p:cNvPicPr>
            <a:picLocks noChangeAspect="1"/>
          </p:cNvPicPr>
          <p:nvPr/>
        </p:nvPicPr>
        <p:blipFill rotWithShape="1">
          <a:blip r:embed="rId2"/>
          <a:srcRect l="5116" r="1796" b="1"/>
          <a:stretch/>
        </p:blipFill>
        <p:spPr>
          <a:xfrm>
            <a:off x="783892" y="2020807"/>
            <a:ext cx="5157787" cy="3684588"/>
          </a:xfrm>
          <a:prstGeom prst="rect">
            <a:avLst/>
          </a:prstGeom>
          <a:noFill/>
        </p:spPr>
      </p:pic>
      <p:sp>
        <p:nvSpPr>
          <p:cNvPr id="4" name="Subtitle 3">
            <a:extLst>
              <a:ext uri="{FF2B5EF4-FFF2-40B4-BE49-F238E27FC236}">
                <a16:creationId xmlns:a16="http://schemas.microsoft.com/office/drawing/2014/main" id="{FA5F7ABD-8DF2-D128-8663-56A2111B03A2}"/>
              </a:ext>
            </a:extLst>
          </p:cNvPr>
          <p:cNvSpPr>
            <a:spLocks noGrp="1"/>
          </p:cNvSpPr>
          <p:nvPr>
            <p:ph sz="quarter" idx="4"/>
          </p:nvPr>
        </p:nvSpPr>
        <p:spPr>
          <a:xfrm>
            <a:off x="6116304" y="2020807"/>
            <a:ext cx="5183188" cy="3684588"/>
          </a:xfrm>
        </p:spPr>
        <p:txBody>
          <a:bodyPr>
            <a:normAutofit fontScale="85000" lnSpcReduction="10000"/>
          </a:bodyPr>
          <a:lstStyle/>
          <a:p>
            <a:pPr>
              <a:lnSpc>
                <a:spcPct val="140000"/>
              </a:lnSpc>
            </a:pPr>
            <a:r>
              <a:rPr lang="en-US" sz="1800" b="1" dirty="0"/>
              <a:t>Mechanics</a:t>
            </a:r>
            <a:r>
              <a:rPr lang="en-US" sz="1800" dirty="0"/>
              <a:t>: These are the rules and systems that govern how a game works, such as movement, combat, or resource management.</a:t>
            </a:r>
          </a:p>
          <a:p>
            <a:pPr>
              <a:lnSpc>
                <a:spcPct val="140000"/>
              </a:lnSpc>
            </a:pPr>
            <a:r>
              <a:rPr lang="en-US" sz="1800" b="1" dirty="0"/>
              <a:t>Narrative</a:t>
            </a:r>
            <a:r>
              <a:rPr lang="en-US" sz="1800" dirty="0"/>
              <a:t>: The story or context of a game, which can provide a sense of purpose, motivation, and immersion for players.</a:t>
            </a:r>
          </a:p>
          <a:p>
            <a:pPr>
              <a:lnSpc>
                <a:spcPct val="140000"/>
              </a:lnSpc>
            </a:pPr>
            <a:r>
              <a:rPr lang="en-US" sz="1800" b="1" dirty="0"/>
              <a:t>Aesthetics</a:t>
            </a:r>
            <a:r>
              <a:rPr lang="en-US" sz="1800" dirty="0"/>
              <a:t>: The visual, auditory, and tactile aspects of a game, which contribute to its overall look, feel, and atmosphere.</a:t>
            </a:r>
          </a:p>
          <a:p>
            <a:pPr>
              <a:lnSpc>
                <a:spcPct val="140000"/>
              </a:lnSpc>
            </a:pPr>
            <a:r>
              <a:rPr lang="en-US" sz="1800" b="1" dirty="0"/>
              <a:t>Balancing</a:t>
            </a:r>
            <a:r>
              <a:rPr lang="en-US" sz="1800" dirty="0"/>
              <a:t>: Ensuring that all game elements are fine-tuned to create a fair and enjoyable experience for players.</a:t>
            </a:r>
          </a:p>
        </p:txBody>
      </p:sp>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50168" y="876301"/>
            <a:ext cx="10122632" cy="652054"/>
          </a:xfrm>
        </p:spPr>
        <p:txBody>
          <a:bodyPr anchor="ctr">
            <a:normAutofit/>
          </a:bodyPr>
          <a:lstStyle/>
          <a:p>
            <a:r>
              <a:rPr lang="en-US" sz="3100" dirty="0"/>
              <a:t>Core Elements of Game Design</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6</a:t>
            </a:fld>
            <a:endParaRPr lang="en-US"/>
          </a:p>
        </p:txBody>
      </p:sp>
    </p:spTree>
    <p:extLst>
      <p:ext uri="{BB962C8B-B14F-4D97-AF65-F5344CB8AC3E}">
        <p14:creationId xmlns:p14="http://schemas.microsoft.com/office/powerpoint/2010/main" val="4068433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60</a:t>
            </a:fld>
            <a:endParaRPr lang="en-US"/>
          </a:p>
        </p:txBody>
      </p:sp>
      <p:sp>
        <p:nvSpPr>
          <p:cNvPr id="6" name="Title 5">
            <a:extLst>
              <a:ext uri="{FF2B5EF4-FFF2-40B4-BE49-F238E27FC236}">
                <a16:creationId xmlns:a16="http://schemas.microsoft.com/office/drawing/2014/main" id="{052872C0-8546-4736-81A8-5224EED13C6C}"/>
              </a:ext>
            </a:extLst>
          </p:cNvPr>
          <p:cNvSpPr>
            <a:spLocks noGrp="1"/>
          </p:cNvSpPr>
          <p:nvPr>
            <p:ph type="title"/>
          </p:nvPr>
        </p:nvSpPr>
        <p:spPr/>
        <p:txBody>
          <a:bodyPr/>
          <a:lstStyle/>
          <a:p>
            <a:endParaRPr lang="en-US"/>
          </a:p>
        </p:txBody>
      </p:sp>
      <p:sp>
        <p:nvSpPr>
          <p:cNvPr id="10" name="Content Placeholder 9">
            <a:extLst>
              <a:ext uri="{FF2B5EF4-FFF2-40B4-BE49-F238E27FC236}">
                <a16:creationId xmlns:a16="http://schemas.microsoft.com/office/drawing/2014/main" id="{8A6E6FF5-EC2E-4BD5-BBF8-975C13B5C8DB}"/>
              </a:ext>
            </a:extLst>
          </p:cNvPr>
          <p:cNvSpPr>
            <a:spLocks noGrp="1"/>
          </p:cNvSpPr>
          <p:nvPr>
            <p:ph sz="quarter" idx="4"/>
          </p:nvPr>
        </p:nvSpPr>
        <p:spPr/>
        <p:txBody>
          <a:bodyPr/>
          <a:lstStyle/>
          <a:p>
            <a:endParaRPr lang="en-US"/>
          </a:p>
        </p:txBody>
      </p:sp>
      <p:pic>
        <p:nvPicPr>
          <p:cNvPr id="2050" name="Picture 2" descr="Unity - The Particle System">
            <a:extLst>
              <a:ext uri="{FF2B5EF4-FFF2-40B4-BE49-F238E27FC236}">
                <a16:creationId xmlns:a16="http://schemas.microsoft.com/office/drawing/2014/main" id="{2CD0B5C8-0E2E-4C6A-836B-94C276D17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282" y="726233"/>
            <a:ext cx="7377391" cy="525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534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7384" y="884982"/>
            <a:ext cx="5744335" cy="979204"/>
          </a:xfrm>
        </p:spPr>
        <p:txBody>
          <a:bodyPr anchor="t">
            <a:normAutofit/>
          </a:bodyPr>
          <a:lstStyle/>
          <a:p>
            <a:r>
              <a:rPr lang="en-US" sz="3300" dirty="0"/>
              <a:t>Post-Processing in Unity</a:t>
            </a:r>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855915" y="2046038"/>
            <a:ext cx="5662331" cy="4379929"/>
          </a:xfrm>
        </p:spPr>
        <p:txBody>
          <a:bodyPr>
            <a:normAutofit/>
          </a:bodyPr>
          <a:lstStyle/>
          <a:p>
            <a:pPr>
              <a:lnSpc>
                <a:spcPct val="140000"/>
              </a:lnSpc>
            </a:pPr>
            <a:r>
              <a:rPr lang="en-US" dirty="0"/>
              <a:t>Post-processing effects can significantly enhance the visual quality of your game. To use post-processing in Unity:</a:t>
            </a:r>
          </a:p>
          <a:p>
            <a:pPr>
              <a:lnSpc>
                <a:spcPct val="140000"/>
              </a:lnSpc>
            </a:pPr>
            <a:endParaRPr lang="en-US" dirty="0"/>
          </a:p>
          <a:p>
            <a:pPr marL="342900" indent="-342900">
              <a:lnSpc>
                <a:spcPct val="140000"/>
              </a:lnSpc>
              <a:buFont typeface="+mj-lt"/>
              <a:buAutoNum type="arabicPeriod"/>
            </a:pPr>
            <a:r>
              <a:rPr lang="en-US" dirty="0"/>
              <a:t>Install the appropriate post-processing package based on your project's render pipeline (Built-in, URP, or HDRP).</a:t>
            </a:r>
          </a:p>
          <a:p>
            <a:pPr marL="342900" indent="-342900">
              <a:lnSpc>
                <a:spcPct val="140000"/>
              </a:lnSpc>
              <a:buFont typeface="+mj-lt"/>
              <a:buAutoNum type="arabicPeriod"/>
            </a:pPr>
            <a:r>
              <a:rPr lang="en-US" dirty="0"/>
              <a:t>Create a Post-Processing Volume in your scene and assign a Post-Processing Profile.</a:t>
            </a:r>
          </a:p>
          <a:p>
            <a:pPr marL="342900" indent="-342900">
              <a:lnSpc>
                <a:spcPct val="140000"/>
              </a:lnSpc>
              <a:buFont typeface="+mj-lt"/>
              <a:buAutoNum type="arabicPeriod"/>
            </a:pPr>
            <a:r>
              <a:rPr lang="en-US" dirty="0"/>
              <a:t>Add and customize post-processing effects like bloom, depth of field, color grading, and more to the profile</a:t>
            </a:r>
            <a:r>
              <a:rPr lang="tr-TR" dirty="0"/>
              <a:t>.</a:t>
            </a:r>
            <a:endParaRPr lang="en-US" dirty="0"/>
          </a:p>
        </p:txBody>
      </p:sp>
      <p:pic>
        <p:nvPicPr>
          <p:cNvPr id="10" name="Picture 9" descr="Sheep going through pipes">
            <a:extLst>
              <a:ext uri="{FF2B5EF4-FFF2-40B4-BE49-F238E27FC236}">
                <a16:creationId xmlns:a16="http://schemas.microsoft.com/office/drawing/2014/main" id="{26CBA4A3-061E-84FC-7E37-D17BA5BF29F2}"/>
              </a:ext>
            </a:extLst>
          </p:cNvPr>
          <p:cNvPicPr>
            <a:picLocks noChangeAspect="1"/>
          </p:cNvPicPr>
          <p:nvPr/>
        </p:nvPicPr>
        <p:blipFill rotWithShape="1">
          <a:blip r:embed="rId2"/>
          <a:srcRect l="34404" r="16696" b="2"/>
          <a:stretch/>
        </p:blipFill>
        <p:spPr>
          <a:xfrm>
            <a:off x="7782888" y="1012565"/>
            <a:ext cx="3475649" cy="4975225"/>
          </a:xfrm>
          <a:prstGeom prst="rect">
            <a:avLst/>
          </a:prstGeom>
          <a:noFill/>
        </p:spPr>
      </p:pic>
      <p:sp>
        <p:nvSpPr>
          <p:cNvPr id="16" name="Text Placeholder 5">
            <a:extLst>
              <a:ext uri="{FF2B5EF4-FFF2-40B4-BE49-F238E27FC236}">
                <a16:creationId xmlns:a16="http://schemas.microsoft.com/office/drawing/2014/main" id="{4734C15B-76EE-08F6-BBAF-9E73A73D1B40}"/>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61</a:t>
            </a:fld>
            <a:endParaRPr lang="en-US"/>
          </a:p>
        </p:txBody>
      </p:sp>
    </p:spTree>
    <p:extLst>
      <p:ext uri="{BB962C8B-B14F-4D97-AF65-F5344CB8AC3E}">
        <p14:creationId xmlns:p14="http://schemas.microsoft.com/office/powerpoint/2010/main" val="3114697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7384" y="884981"/>
            <a:ext cx="10506416" cy="1128519"/>
          </a:xfrm>
        </p:spPr>
        <p:txBody>
          <a:bodyPr anchor="t">
            <a:normAutofit/>
          </a:bodyPr>
          <a:lstStyle/>
          <a:p>
            <a:r>
              <a:rPr lang="en-US"/>
              <a:t>Tips for Creating Effective Effects</a:t>
            </a:r>
          </a:p>
        </p:txBody>
      </p:sp>
      <p:pic>
        <p:nvPicPr>
          <p:cNvPr id="3" name="Picture 2">
            <a:extLst>
              <a:ext uri="{FF2B5EF4-FFF2-40B4-BE49-F238E27FC236}">
                <a16:creationId xmlns:a16="http://schemas.microsoft.com/office/drawing/2014/main" id="{E0BF5550-1B5F-E2E5-1C90-4FE5B86B5B43}"/>
              </a:ext>
            </a:extLst>
          </p:cNvPr>
          <p:cNvPicPr>
            <a:picLocks noChangeAspect="1"/>
          </p:cNvPicPr>
          <p:nvPr/>
        </p:nvPicPr>
        <p:blipFill rotWithShape="1">
          <a:blip r:embed="rId2"/>
          <a:srcRect l="10023" r="1" b="1"/>
          <a:stretch/>
        </p:blipFill>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noFill/>
        </p:spPr>
      </p:pic>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6096000" y="1617779"/>
            <a:ext cx="5711952" cy="5152137"/>
          </a:xfrm>
        </p:spPr>
        <p:txBody>
          <a:bodyPr>
            <a:normAutofit/>
          </a:bodyPr>
          <a:lstStyle/>
          <a:p>
            <a:pPr>
              <a:lnSpc>
                <a:spcPct val="140000"/>
              </a:lnSpc>
            </a:pPr>
            <a:r>
              <a:rPr lang="en-US" dirty="0"/>
              <a:t>To create visually appealing and engaging effects for your Unity projects, consider these tips:</a:t>
            </a:r>
          </a:p>
          <a:p>
            <a:pPr marL="285750" indent="-285750">
              <a:lnSpc>
                <a:spcPct val="140000"/>
              </a:lnSpc>
              <a:buFont typeface="Arial" panose="020B0604020202020204" pitchFamily="34" charset="0"/>
              <a:buChar char="•"/>
            </a:pPr>
            <a:r>
              <a:rPr lang="en-US" dirty="0"/>
              <a:t>Use effects in moderation and balance them with the overall visual style of your game.</a:t>
            </a:r>
          </a:p>
          <a:p>
            <a:pPr marL="285750" indent="-285750">
              <a:lnSpc>
                <a:spcPct val="140000"/>
              </a:lnSpc>
              <a:buFont typeface="Arial" panose="020B0604020202020204" pitchFamily="34" charset="0"/>
              <a:buChar char="•"/>
            </a:pPr>
            <a:r>
              <a:rPr lang="en-US" dirty="0"/>
              <a:t>Optimize effects for performance, especially when targeting lower-end devices or platforms.</a:t>
            </a:r>
          </a:p>
          <a:p>
            <a:pPr marL="285750" indent="-285750">
              <a:lnSpc>
                <a:spcPct val="140000"/>
              </a:lnSpc>
              <a:buFont typeface="Arial" panose="020B0604020202020204" pitchFamily="34" charset="0"/>
              <a:buChar char="•"/>
            </a:pPr>
            <a:r>
              <a:rPr lang="en-US" dirty="0"/>
              <a:t>Combine different types of effects (particle systems, post-processing, etc.) to create unique and visually interesting scenes.</a:t>
            </a:r>
          </a:p>
          <a:p>
            <a:pPr marL="285750" indent="-285750">
              <a:lnSpc>
                <a:spcPct val="140000"/>
              </a:lnSpc>
              <a:buFont typeface="Arial" panose="020B0604020202020204" pitchFamily="34" charset="0"/>
              <a:buChar char="•"/>
            </a:pPr>
            <a:r>
              <a:rPr lang="en-US" dirty="0"/>
              <a:t>Test your effects on different devices and platforms to ensure consistent appearance and performance.</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2"/>
          </p:nvPr>
        </p:nvSpPr>
        <p:spPr>
          <a:xfrm rot="16200000">
            <a:off x="8854442" y="2953511"/>
            <a:ext cx="6291068" cy="384048"/>
          </a:xfrm>
        </p:spPr>
        <p:txBody>
          <a:bodyPr anchor="ctr">
            <a:normAutofit/>
          </a:bodyPr>
          <a:lstStyle/>
          <a:p>
            <a:pPr>
              <a:spcAft>
                <a:spcPts val="600"/>
              </a:spcAft>
            </a:pPr>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3"/>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62</a:t>
            </a:fld>
            <a:endParaRPr lang="en-US"/>
          </a:p>
        </p:txBody>
      </p:sp>
    </p:spTree>
    <p:extLst>
      <p:ext uri="{BB962C8B-B14F-4D97-AF65-F5344CB8AC3E}">
        <p14:creationId xmlns:p14="http://schemas.microsoft.com/office/powerpoint/2010/main" val="151484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50168" y="876301"/>
            <a:ext cx="10122632" cy="652054"/>
          </a:xfrm>
        </p:spPr>
        <p:txBody>
          <a:bodyPr anchor="ctr">
            <a:normAutofit/>
          </a:bodyPr>
          <a:lstStyle/>
          <a:p>
            <a:r>
              <a:rPr lang="en-US" dirty="0"/>
              <a:t>Conclusion</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63</a:t>
            </a:fld>
            <a:endParaRPr lang="en-US"/>
          </a:p>
        </p:txBody>
      </p:sp>
      <p:graphicFrame>
        <p:nvGraphicFramePr>
          <p:cNvPr id="12" name="Subtitle 3">
            <a:extLst>
              <a:ext uri="{FF2B5EF4-FFF2-40B4-BE49-F238E27FC236}">
                <a16:creationId xmlns:a16="http://schemas.microsoft.com/office/drawing/2014/main" id="{89B87509-6688-7867-91EE-4EEB93869F6D}"/>
              </a:ext>
            </a:extLst>
          </p:cNvPr>
          <p:cNvGraphicFramePr/>
          <p:nvPr>
            <p:extLst>
              <p:ext uri="{D42A27DB-BD31-4B8C-83A1-F6EECF244321}">
                <p14:modId xmlns:p14="http://schemas.microsoft.com/office/powerpoint/2010/main" val="3599137900"/>
              </p:ext>
            </p:extLst>
          </p:nvPr>
        </p:nvGraphicFramePr>
        <p:xfrm>
          <a:off x="850168" y="1828800"/>
          <a:ext cx="1012636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9525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tr-TR" dirty="0"/>
              <a:t>Hayriye Hilal Tepecik</a:t>
            </a:r>
            <a:endParaRPr lang="en-US" dirty="0"/>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64</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846879" y="884902"/>
            <a:ext cx="4567228" cy="1877976"/>
          </a:xfrm>
        </p:spPr>
        <p:txBody>
          <a:bodyPr anchor="t">
            <a:normAutofit/>
          </a:bodyPr>
          <a:lstStyle/>
          <a:p>
            <a:r>
              <a:rPr lang="en-US" dirty="0"/>
              <a:t>Game Design Principles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7</a:t>
            </a:fld>
            <a:endParaRPr lang="en-US"/>
          </a:p>
        </p:txBody>
      </p:sp>
      <p:graphicFrame>
        <p:nvGraphicFramePr>
          <p:cNvPr id="20" name="Subtitle 3">
            <a:extLst>
              <a:ext uri="{FF2B5EF4-FFF2-40B4-BE49-F238E27FC236}">
                <a16:creationId xmlns:a16="http://schemas.microsoft.com/office/drawing/2014/main" id="{71B1FA00-159D-1F63-EE54-8313F812DFD0}"/>
              </a:ext>
            </a:extLst>
          </p:cNvPr>
          <p:cNvGraphicFramePr/>
          <p:nvPr>
            <p:extLst>
              <p:ext uri="{D42A27DB-BD31-4B8C-83A1-F6EECF244321}">
                <p14:modId xmlns:p14="http://schemas.microsoft.com/office/powerpoint/2010/main" val="2991951552"/>
              </p:ext>
            </p:extLst>
          </p:nvPr>
        </p:nvGraphicFramePr>
        <p:xfrm>
          <a:off x="5572125" y="409576"/>
          <a:ext cx="5789913" cy="6067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631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4868159" y="2513725"/>
            <a:ext cx="6138195" cy="1169041"/>
          </a:xfrm>
        </p:spPr>
        <p:txBody>
          <a:bodyPr/>
          <a:lstStyle/>
          <a:p>
            <a:r>
              <a:rPr lang="en-US" sz="3200" dirty="0"/>
              <a:t>Examples of Well-Designed Games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257145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983329" y="884982"/>
            <a:ext cx="9481279" cy="527964"/>
          </a:xfrm>
        </p:spPr>
        <p:txBody>
          <a:bodyPr anchor="t">
            <a:normAutofit/>
          </a:bodyPr>
          <a:lstStyle/>
          <a:p>
            <a:r>
              <a:rPr lang="en-US" sz="2400" dirty="0"/>
              <a:t>Examples of Well-Designed Games</a:t>
            </a:r>
            <a:endParaRPr lang="en-US" sz="2300" dirty="0"/>
          </a:p>
        </p:txBody>
      </p:sp>
      <p:sp>
        <p:nvSpPr>
          <p:cNvPr id="4" name="Subtitle 3">
            <a:extLst>
              <a:ext uri="{FF2B5EF4-FFF2-40B4-BE49-F238E27FC236}">
                <a16:creationId xmlns:a16="http://schemas.microsoft.com/office/drawing/2014/main" id="{FA5F7ABD-8DF2-D128-8663-56A2111B03A2}"/>
              </a:ext>
            </a:extLst>
          </p:cNvPr>
          <p:cNvSpPr>
            <a:spLocks noGrp="1"/>
          </p:cNvSpPr>
          <p:nvPr>
            <p:ph type="body" idx="1"/>
          </p:nvPr>
        </p:nvSpPr>
        <p:spPr>
          <a:xfrm>
            <a:off x="934455" y="1518075"/>
            <a:ext cx="9629101" cy="1040568"/>
          </a:xfrm>
        </p:spPr>
        <p:txBody>
          <a:bodyPr>
            <a:normAutofit/>
          </a:bodyPr>
          <a:lstStyle/>
          <a:p>
            <a:r>
              <a:rPr lang="en-US" b="1" dirty="0"/>
              <a:t>The Legend of Zelda: Breath of the Wild </a:t>
            </a:r>
            <a:r>
              <a:rPr lang="en-US" dirty="0"/>
              <a:t>- This game offers a vast open world with numerous choices, challenges, and a rich narrative that keeps players engaged.</a:t>
            </a:r>
          </a:p>
        </p:txBody>
      </p:sp>
      <p:sp>
        <p:nvSpPr>
          <p:cNvPr id="16" name="Text Placeholder 5">
            <a:extLst>
              <a:ext uri="{FF2B5EF4-FFF2-40B4-BE49-F238E27FC236}">
                <a16:creationId xmlns:a16="http://schemas.microsoft.com/office/drawing/2014/main" id="{A40576E5-C8F8-5C8A-4A06-563B3518719F}"/>
              </a:ext>
            </a:extLst>
          </p:cNvPr>
          <p:cNvSpPr>
            <a:spLocks noGrp="1"/>
          </p:cNvSpPr>
          <p:nvPr>
            <p:ph type="body" sz="quarter" idx="14"/>
          </p:nvPr>
        </p:nvSpPr>
        <p:spPr>
          <a:xfrm>
            <a:off x="11258537" y="4711495"/>
            <a:ext cx="192024" cy="1033272"/>
          </a:xfrm>
        </p:spPr>
        <p:txBody>
          <a:bodyPr/>
          <a:lstStyle/>
          <a:p>
            <a:endParaRPr lang="en-US"/>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53511"/>
            <a:ext cx="6291068" cy="384048"/>
          </a:xfrm>
        </p:spPr>
        <p:txBody>
          <a:bodyPr anchor="ctr">
            <a:normAutofit/>
          </a:bodyPr>
          <a:lstStyle/>
          <a:p>
            <a:pPr>
              <a:spcAft>
                <a:spcPts val="600"/>
              </a:spcAft>
            </a:pPr>
            <a:r>
              <a:rPr lang="en-US" dirty="0"/>
              <a:t>Presentation Title</a:t>
            </a:r>
            <a:endParaRPr lang="en-US"/>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a:xfrm rot="16200000">
            <a:off x="11716512" y="6382510"/>
            <a:ext cx="566928" cy="384048"/>
          </a:xfrm>
        </p:spPr>
        <p:txBody>
          <a:bodyPr anchor="ctr">
            <a:normAutofit/>
          </a:bodyPr>
          <a:lstStyle/>
          <a:p>
            <a:pPr>
              <a:spcAft>
                <a:spcPts val="600"/>
              </a:spcAft>
            </a:pPr>
            <a:fld id="{09A01C0A-2BB6-49E7-91A3-DCB9F9F59583}"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F80E5BE3-410E-4BB0-BBA6-4E50F84E76EC}"/>
              </a:ext>
            </a:extLst>
          </p:cNvPr>
          <p:cNvPicPr>
            <a:picLocks noChangeAspect="1"/>
          </p:cNvPicPr>
          <p:nvPr/>
        </p:nvPicPr>
        <p:blipFill>
          <a:blip r:embed="rId2"/>
          <a:stretch>
            <a:fillRect/>
          </a:stretch>
        </p:blipFill>
        <p:spPr>
          <a:xfrm>
            <a:off x="934455" y="3342981"/>
            <a:ext cx="4570310" cy="2570799"/>
          </a:xfrm>
          <a:prstGeom prst="rect">
            <a:avLst/>
          </a:prstGeom>
        </p:spPr>
      </p:pic>
      <p:pic>
        <p:nvPicPr>
          <p:cNvPr id="11" name="Picture 10">
            <a:extLst>
              <a:ext uri="{FF2B5EF4-FFF2-40B4-BE49-F238E27FC236}">
                <a16:creationId xmlns:a16="http://schemas.microsoft.com/office/drawing/2014/main" id="{04E9C0C2-5A26-4439-823A-AB847447C424}"/>
              </a:ext>
            </a:extLst>
          </p:cNvPr>
          <p:cNvPicPr>
            <a:picLocks noChangeAspect="1"/>
          </p:cNvPicPr>
          <p:nvPr/>
        </p:nvPicPr>
        <p:blipFill>
          <a:blip r:embed="rId3"/>
          <a:stretch>
            <a:fillRect/>
          </a:stretch>
        </p:blipFill>
        <p:spPr>
          <a:xfrm>
            <a:off x="5993246" y="3342980"/>
            <a:ext cx="4570310" cy="2570800"/>
          </a:xfrm>
          <a:prstGeom prst="rect">
            <a:avLst/>
          </a:prstGeom>
        </p:spPr>
      </p:pic>
    </p:spTree>
    <p:extLst>
      <p:ext uri="{BB962C8B-B14F-4D97-AF65-F5344CB8AC3E}">
        <p14:creationId xmlns:p14="http://schemas.microsoft.com/office/powerpoint/2010/main" val="4016558944"/>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1675</TotalTime>
  <Words>3783</Words>
  <Application>Microsoft Office PowerPoint</Application>
  <PresentationFormat>Widescreen</PresentationFormat>
  <Paragraphs>375</Paragraphs>
  <Slides>64</Slides>
  <Notes>8</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Arial Black</vt:lpstr>
      <vt:lpstr>Avenir Next LT Pro</vt:lpstr>
      <vt:lpstr>Calibri</vt:lpstr>
      <vt:lpstr>Söhne</vt:lpstr>
      <vt:lpstr>Office Theme</vt:lpstr>
      <vt:lpstr>10th week</vt:lpstr>
      <vt:lpstr>AGENDA</vt:lpstr>
      <vt:lpstr>INTRO</vt:lpstr>
      <vt:lpstr>Introductıon to Game Desıgn</vt:lpstr>
      <vt:lpstr>Importance of Game Design</vt:lpstr>
      <vt:lpstr>Core Elements of Game Design</vt:lpstr>
      <vt:lpstr>Game Design Principles</vt:lpstr>
      <vt:lpstr>Examples of Well-Designed Games</vt:lpstr>
      <vt:lpstr>Examples of Well-Designed Games</vt:lpstr>
      <vt:lpstr>Examples of Well-Designed Games</vt:lpstr>
      <vt:lpstr>Examples of Well-Designed Games</vt:lpstr>
      <vt:lpstr>  Conclusion of game desıgn</vt:lpstr>
      <vt:lpstr>  Introduction to Level Design</vt:lpstr>
      <vt:lpstr>Importance of Level Design</vt:lpstr>
      <vt:lpstr>Key Principles of Level Design</vt:lpstr>
      <vt:lpstr>Level Design Techniques</vt:lpstr>
      <vt:lpstr>Examples of Well-Designed Levels</vt:lpstr>
      <vt:lpstr>Examples of Well-Designed Levels</vt:lpstr>
      <vt:lpstr>Introduction to Render Pıpelınes in Unity</vt:lpstr>
      <vt:lpstr>PowerPoint Presentation</vt:lpstr>
      <vt:lpstr>PowerPoint Presentation</vt:lpstr>
      <vt:lpstr>Built-in Render Pipeline </vt:lpstr>
      <vt:lpstr>Universal Render Pipeline (URP)</vt:lpstr>
      <vt:lpstr>PowerPoint Presentation</vt:lpstr>
      <vt:lpstr>High Definition Render Pipeline (HDRP)</vt:lpstr>
      <vt:lpstr>the right render pipeline</vt:lpstr>
      <vt:lpstr>PowerPoint Presentation</vt:lpstr>
      <vt:lpstr>Introduction to Lighting in Unity</vt:lpstr>
      <vt:lpstr>Types of Lights in Unity</vt:lpstr>
      <vt:lpstr> Lighting Properties</vt:lpstr>
      <vt:lpstr> Lighting Properties</vt:lpstr>
      <vt:lpstr>Real-time vs. Baked Lighting</vt:lpstr>
      <vt:lpstr>PowerPoint Presentation</vt:lpstr>
      <vt:lpstr>Lighting Tips and Techniques</vt:lpstr>
      <vt:lpstr>Introduction to Fog in Unity</vt:lpstr>
      <vt:lpstr>Importance of Fog</vt:lpstr>
      <vt:lpstr>Creating Fog in Unity</vt:lpstr>
      <vt:lpstr>PowerPoint Presentation</vt:lpstr>
      <vt:lpstr>Fog propertıes</vt:lpstr>
      <vt:lpstr>Tips for Using Fog Effectively</vt:lpstr>
      <vt:lpstr>Introduction to Skyboxes in Unity</vt:lpstr>
      <vt:lpstr>What is a Skybox?</vt:lpstr>
      <vt:lpstr>Creating Skyboxes in Unity</vt:lpstr>
      <vt:lpstr>Assigning a Skybox in Unity</vt:lpstr>
      <vt:lpstr>Tips for Creating Effective Skyboxes</vt:lpstr>
      <vt:lpstr>Introduction to Shaders in Unity</vt:lpstr>
      <vt:lpstr>What are Shaders?</vt:lpstr>
      <vt:lpstr>Buılt-ın Shaders ın Unıty</vt:lpstr>
      <vt:lpstr>Creating Custom Shaders in Unity</vt:lpstr>
      <vt:lpstr>SHADER GRAPH</vt:lpstr>
      <vt:lpstr>SHADER GRAPH</vt:lpstr>
      <vt:lpstr>SHADER GRAPH</vt:lpstr>
      <vt:lpstr>Thırd party shader tools</vt:lpstr>
      <vt:lpstr>SHADER GRAPH</vt:lpstr>
      <vt:lpstr>PowerPoint Presentation</vt:lpstr>
      <vt:lpstr>Tips for Creating Effective Shaders</vt:lpstr>
      <vt:lpstr>Introduction to Effects in Unity</vt:lpstr>
      <vt:lpstr>Types of Effects in Unity</vt:lpstr>
      <vt:lpstr>Particle Systems in Unity</vt:lpstr>
      <vt:lpstr>PowerPoint Presentation</vt:lpstr>
      <vt:lpstr>Post-Processing in Unity</vt:lpstr>
      <vt:lpstr>Tips for Creating Effective Effects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HAFTA</dc:title>
  <dc:creator>Maide Selçuk</dc:creator>
  <cp:lastModifiedBy>Hayriye Hilal Tepecik (A)</cp:lastModifiedBy>
  <cp:revision>36</cp:revision>
  <dcterms:created xsi:type="dcterms:W3CDTF">2023-04-17T10:35:08Z</dcterms:created>
  <dcterms:modified xsi:type="dcterms:W3CDTF">2023-04-19T08:50:58Z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(3)dtMC+IDpZ2Z3bh0G7m9iHRmEM9Ap/HKNHXp6ir2QksuQSbtiqYYR1KA65I+6+oKHd7iF5EJk
FEKKmgjPgfYP6YJhY9QJNsdrKHuqP6+dQf2+DUWvkmTkvfIDwpyicAOP+VwXyst+W/m0qApV
0xGpYPsjguwdwBlEXQNf062sOY8F5Hgi/xDevjrC8y1iHAQyEiocLFL60PC7Nr09FAiXIkWR
LsGRBdunIC7PuibBz3</vt:lpwstr>
  </property>
  <property fmtid="{D5CDD505-2E9C-101B-9397-08002B2CF9AE}" pid="3" name="_2015_ms_pID_7253431">
    <vt:lpwstr>TemG269/uUV1wrG3HQGO3AdYR53HHIvtpR2LlvchBPFQMRsS2pzN8A
ZEBbz6d+JovXz9nknWoLFj2k9dsz6a5ZJEqA2FKjkcBjjOB7GYgXBcuNHxCCRvAngXxyQgLh
ZJVeX83STZDwcAF/xpHXERUcuqnofnKrYkPS6DGDXgzKw1zyTRN25y7UjnjD0rjD/D07sjGM
jEfdyxYB/gKQyQanbS68lsS9uFpBnvZ6mf93</vt:lpwstr>
  </property>
  <property fmtid="{D5CDD505-2E9C-101B-9397-08002B2CF9AE}" pid="4" name="_2015_ms_pID_7253432">
    <vt:lpwstr>qw==</vt:lpwstr>
  </property>
</Properties>
</file>